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75" r:id="rId3"/>
    <p:sldId id="285" r:id="rId4"/>
    <p:sldId id="278" r:id="rId5"/>
    <p:sldId id="282" r:id="rId6"/>
    <p:sldId id="286"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7" autoAdjust="0"/>
    <p:restoredTop sz="94660"/>
  </p:normalViewPr>
  <p:slideViewPr>
    <p:cSldViewPr snapToGrid="0">
      <p:cViewPr varScale="1">
        <p:scale>
          <a:sx n="87" d="100"/>
          <a:sy n="87" d="100"/>
        </p:scale>
        <p:origin x="57" y="56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5/6/2025</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5/6/2025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5/6/2025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5/6/2025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5/6/2025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5/6/2025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5/6/2025</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F15F5-2DBE-4252-B979-9E0DB6DA8667}"/>
              </a:ext>
            </a:extLst>
          </p:cNvPr>
          <p:cNvSpPr>
            <a:spLocks noGrp="1"/>
          </p:cNvSpPr>
          <p:nvPr>
            <p:ph type="ctrTitle"/>
          </p:nvPr>
        </p:nvSpPr>
        <p:spPr/>
        <p:txBody>
          <a:bodyPr/>
          <a:lstStyle/>
          <a:p>
            <a:r>
              <a:rPr lang="en-US" dirty="0"/>
              <a:t>Saying Goodbye</a:t>
            </a:r>
          </a:p>
        </p:txBody>
      </p:sp>
      <p:sp>
        <p:nvSpPr>
          <p:cNvPr id="3" name="Subtitle 2">
            <a:extLst>
              <a:ext uri="{FF2B5EF4-FFF2-40B4-BE49-F238E27FC236}">
                <a16:creationId xmlns:a16="http://schemas.microsoft.com/office/drawing/2014/main" id="{1DEC9DDD-88B9-4D89-B79F-0683D7249282}"/>
              </a:ext>
            </a:extLst>
          </p:cNvPr>
          <p:cNvSpPr>
            <a:spLocks noGrp="1"/>
          </p:cNvSpPr>
          <p:nvPr>
            <p:ph type="subTitle" idx="1"/>
          </p:nvPr>
        </p:nvSpPr>
        <p:spPr/>
        <p:txBody>
          <a:bodyPr/>
          <a:lstStyle/>
          <a:p>
            <a:r>
              <a:rPr lang="en-US" dirty="0"/>
              <a:t>When Your Student Leaves MLHS</a:t>
            </a:r>
          </a:p>
        </p:txBody>
      </p:sp>
    </p:spTree>
    <p:extLst>
      <p:ext uri="{BB962C8B-B14F-4D97-AF65-F5344CB8AC3E}">
        <p14:creationId xmlns:p14="http://schemas.microsoft.com/office/powerpoint/2010/main" val="1264986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61E2-E907-49BA-B312-684B9A451AB6}"/>
              </a:ext>
            </a:extLst>
          </p:cNvPr>
          <p:cNvSpPr>
            <a:spLocks noGrp="1"/>
          </p:cNvSpPr>
          <p:nvPr>
            <p:ph type="title"/>
          </p:nvPr>
        </p:nvSpPr>
        <p:spPr/>
        <p:txBody>
          <a:bodyPr>
            <a:normAutofit/>
          </a:bodyPr>
          <a:lstStyle/>
          <a:p>
            <a:r>
              <a:rPr lang="en-US" sz="4000" dirty="0"/>
              <a:t>The Process: Before Leaving</a:t>
            </a:r>
          </a:p>
        </p:txBody>
      </p:sp>
      <p:sp>
        <p:nvSpPr>
          <p:cNvPr id="4" name="Rectangle 3">
            <a:extLst>
              <a:ext uri="{FF2B5EF4-FFF2-40B4-BE49-F238E27FC236}">
                <a16:creationId xmlns:a16="http://schemas.microsoft.com/office/drawing/2014/main" id="{F97923E0-81ED-4385-AA2E-1585BEF5DF8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9AC1C2D2-66C0-4B37-BE0E-34D6F0411955}"/>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8C9D0572-6FBF-4BAC-BFA7-392096BE1E81}"/>
              </a:ext>
            </a:extLst>
          </p:cNvPr>
          <p:cNvSpPr/>
          <p:nvPr/>
        </p:nvSpPr>
        <p:spPr>
          <a:xfrm>
            <a:off x="1173480" y="1709377"/>
            <a:ext cx="9875520" cy="4644348"/>
          </a:xfrm>
          <a:prstGeom prst="rect">
            <a:avLst/>
          </a:prstGeom>
        </p:spPr>
        <p:txBody>
          <a:bodyPr wrap="square">
            <a:spAutoFit/>
          </a:bodyPr>
          <a:lstStyle/>
          <a:p>
            <a:pPr marL="342900" indent="-342900">
              <a:lnSpc>
                <a:spcPct val="200000"/>
              </a:lnSpc>
              <a:buAutoNum type="arabicPeriod"/>
            </a:pPr>
            <a:r>
              <a:rPr lang="en-US" sz="1500" b="1" dirty="0">
                <a:solidFill>
                  <a:schemeClr val="accent1"/>
                </a:solidFill>
              </a:rPr>
              <a:t>Communicate Openly: </a:t>
            </a:r>
            <a:r>
              <a:rPr lang="en-US" sz="1500" dirty="0">
                <a:solidFill>
                  <a:schemeClr val="accent1"/>
                </a:solidFill>
              </a:rPr>
              <a:t>The “end” can bring about mixed feelings, which easily turns into an elephant in the room. Have conversations to know everyone’s needs and support.</a:t>
            </a:r>
            <a:endParaRPr lang="en-US" sz="1500" b="1" dirty="0">
              <a:solidFill>
                <a:schemeClr val="accent1"/>
              </a:solidFill>
            </a:endParaRPr>
          </a:p>
          <a:p>
            <a:pPr marL="342900" indent="-342900">
              <a:lnSpc>
                <a:spcPct val="200000"/>
              </a:lnSpc>
              <a:buAutoNum type="arabicPeriod"/>
            </a:pPr>
            <a:r>
              <a:rPr lang="en-US" sz="1500" b="1" dirty="0">
                <a:solidFill>
                  <a:schemeClr val="accent1"/>
                </a:solidFill>
              </a:rPr>
              <a:t>Discuss Expectations: </a:t>
            </a:r>
            <a:r>
              <a:rPr lang="en-US" sz="1500" dirty="0">
                <a:solidFill>
                  <a:schemeClr val="accent1"/>
                </a:solidFill>
              </a:rPr>
              <a:t>Your student may withdraw or spend more time with friends at the end of the school year. Don’t take this personally, as  they are preparing to leave in the only way they know how. That said, set up expectations to know what is an appropriate amount of time to be with the family.</a:t>
            </a:r>
          </a:p>
          <a:p>
            <a:pPr marL="342900" indent="-342900">
              <a:lnSpc>
                <a:spcPct val="200000"/>
              </a:lnSpc>
              <a:buAutoNum type="arabicPeriod"/>
            </a:pPr>
            <a:r>
              <a:rPr lang="en-US" sz="1500" b="1" dirty="0">
                <a:solidFill>
                  <a:schemeClr val="accent1"/>
                </a:solidFill>
              </a:rPr>
              <a:t>Reflect on the Experience: </a:t>
            </a:r>
            <a:r>
              <a:rPr lang="en-US" sz="1500" dirty="0">
                <a:solidFill>
                  <a:schemeClr val="accent1"/>
                </a:solidFill>
              </a:rPr>
              <a:t>Spend some time over dinner to remember all the positives of your time together.</a:t>
            </a:r>
            <a:endParaRPr lang="en-US" sz="1500" b="1" dirty="0">
              <a:solidFill>
                <a:schemeClr val="accent1"/>
              </a:solidFill>
            </a:endParaRPr>
          </a:p>
          <a:p>
            <a:pPr marL="342900" indent="-342900">
              <a:lnSpc>
                <a:spcPct val="200000"/>
              </a:lnSpc>
              <a:buAutoNum type="arabicPeriod"/>
            </a:pPr>
            <a:r>
              <a:rPr lang="en-US" sz="1500" b="1" dirty="0">
                <a:solidFill>
                  <a:schemeClr val="accent1"/>
                </a:solidFill>
              </a:rPr>
              <a:t>Plan Farewell Activities: </a:t>
            </a:r>
            <a:r>
              <a:rPr lang="en-US" sz="1500" dirty="0">
                <a:solidFill>
                  <a:schemeClr val="accent1"/>
                </a:solidFill>
              </a:rPr>
              <a:t>Take the time to do some last-minute activities together to end on a high note.</a:t>
            </a:r>
            <a:endParaRPr lang="en-US" sz="1500" b="1" dirty="0">
              <a:solidFill>
                <a:schemeClr val="accent1"/>
              </a:solidFill>
            </a:endParaRPr>
          </a:p>
          <a:p>
            <a:pPr marL="342900" indent="-342900">
              <a:lnSpc>
                <a:spcPct val="200000"/>
              </a:lnSpc>
              <a:buAutoNum type="arabicPeriod"/>
            </a:pPr>
            <a:r>
              <a:rPr lang="en-US" sz="1500" b="1" dirty="0">
                <a:solidFill>
                  <a:schemeClr val="accent1"/>
                </a:solidFill>
              </a:rPr>
              <a:t>Create a Memento: </a:t>
            </a:r>
            <a:r>
              <a:rPr lang="en-US" sz="1500" dirty="0">
                <a:solidFill>
                  <a:schemeClr val="accent1"/>
                </a:solidFill>
              </a:rPr>
              <a:t>Creating an album or keeping a card can serve as a welcome reminder of the impact your student had on your family.</a:t>
            </a:r>
            <a:endParaRPr lang="en-US" sz="1500" b="1" dirty="0">
              <a:solidFill>
                <a:schemeClr val="accent1"/>
              </a:solidFill>
            </a:endParaRPr>
          </a:p>
          <a:p>
            <a:pPr marL="342900" indent="-342900">
              <a:lnSpc>
                <a:spcPct val="200000"/>
              </a:lnSpc>
              <a:buAutoNum type="arabicPeriod"/>
            </a:pPr>
            <a:r>
              <a:rPr lang="en-US" sz="1500" b="1" dirty="0">
                <a:solidFill>
                  <a:schemeClr val="accent1"/>
                </a:solidFill>
              </a:rPr>
              <a:t>Say Your Goodbye</a:t>
            </a:r>
            <a:endParaRPr lang="en-US" sz="1500" dirty="0">
              <a:solidFill>
                <a:schemeClr val="accent1"/>
              </a:solidFill>
            </a:endParaRPr>
          </a:p>
        </p:txBody>
      </p:sp>
    </p:spTree>
    <p:extLst>
      <p:ext uri="{BB962C8B-B14F-4D97-AF65-F5344CB8AC3E}">
        <p14:creationId xmlns:p14="http://schemas.microsoft.com/office/powerpoint/2010/main" val="515568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61E2-E907-49BA-B312-684B9A451AB6}"/>
              </a:ext>
            </a:extLst>
          </p:cNvPr>
          <p:cNvSpPr>
            <a:spLocks noGrp="1"/>
          </p:cNvSpPr>
          <p:nvPr>
            <p:ph type="title"/>
          </p:nvPr>
        </p:nvSpPr>
        <p:spPr/>
        <p:txBody>
          <a:bodyPr>
            <a:normAutofit/>
          </a:bodyPr>
          <a:lstStyle/>
          <a:p>
            <a:r>
              <a:rPr lang="en-US" sz="4000" dirty="0"/>
              <a:t>The Process: After Leaving</a:t>
            </a:r>
          </a:p>
        </p:txBody>
      </p:sp>
      <p:sp>
        <p:nvSpPr>
          <p:cNvPr id="4" name="Rectangle 3">
            <a:extLst>
              <a:ext uri="{FF2B5EF4-FFF2-40B4-BE49-F238E27FC236}">
                <a16:creationId xmlns:a16="http://schemas.microsoft.com/office/drawing/2014/main" id="{F97923E0-81ED-4385-AA2E-1585BEF5DF8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9AC1C2D2-66C0-4B37-BE0E-34D6F0411955}"/>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8C9D0572-6FBF-4BAC-BFA7-392096BE1E81}"/>
              </a:ext>
            </a:extLst>
          </p:cNvPr>
          <p:cNvSpPr/>
          <p:nvPr/>
        </p:nvSpPr>
        <p:spPr>
          <a:xfrm>
            <a:off x="1173480" y="1709377"/>
            <a:ext cx="6415492" cy="3259354"/>
          </a:xfrm>
          <a:prstGeom prst="rect">
            <a:avLst/>
          </a:prstGeom>
        </p:spPr>
        <p:txBody>
          <a:bodyPr wrap="square">
            <a:spAutoFit/>
          </a:bodyPr>
          <a:lstStyle/>
          <a:p>
            <a:pPr marL="342900" indent="-342900">
              <a:lnSpc>
                <a:spcPct val="200000"/>
              </a:lnSpc>
              <a:buAutoNum type="arabicPeriod"/>
            </a:pPr>
            <a:r>
              <a:rPr lang="en-US" sz="1500" b="1" dirty="0">
                <a:solidFill>
                  <a:schemeClr val="accent1"/>
                </a:solidFill>
              </a:rPr>
              <a:t>Give Yourself Time to Grieve: </a:t>
            </a:r>
            <a:r>
              <a:rPr lang="en-US" sz="1500" dirty="0">
                <a:solidFill>
                  <a:schemeClr val="accent1"/>
                </a:solidFill>
              </a:rPr>
              <a:t>Not everyone will need time to grieve, but for some, it can act as a way of readjusting to life before hosting.</a:t>
            </a:r>
            <a:endParaRPr lang="en-US" sz="1500" b="1" dirty="0">
              <a:solidFill>
                <a:schemeClr val="accent1"/>
              </a:solidFill>
            </a:endParaRPr>
          </a:p>
          <a:p>
            <a:pPr marL="342900" indent="-342900">
              <a:lnSpc>
                <a:spcPct val="200000"/>
              </a:lnSpc>
              <a:buAutoNum type="arabicPeriod"/>
            </a:pPr>
            <a:r>
              <a:rPr lang="en-US" sz="1500" b="1" dirty="0">
                <a:solidFill>
                  <a:schemeClr val="accent1"/>
                </a:solidFill>
              </a:rPr>
              <a:t>Stay Connected: </a:t>
            </a:r>
            <a:r>
              <a:rPr lang="en-US" sz="1500" dirty="0">
                <a:solidFill>
                  <a:schemeClr val="accent1"/>
                </a:solidFill>
              </a:rPr>
              <a:t>Texting, video chatting, or sending photos to each other can keep your bond alive after your student is gone.</a:t>
            </a:r>
          </a:p>
          <a:p>
            <a:pPr marL="342900" indent="-342900">
              <a:lnSpc>
                <a:spcPct val="200000"/>
              </a:lnSpc>
              <a:buAutoNum type="arabicPeriod"/>
            </a:pPr>
            <a:r>
              <a:rPr lang="en-US" sz="1500" b="1" dirty="0">
                <a:solidFill>
                  <a:schemeClr val="accent1"/>
                </a:solidFill>
              </a:rPr>
              <a:t>Hosting: </a:t>
            </a:r>
            <a:r>
              <a:rPr lang="en-US" sz="1500" dirty="0">
                <a:solidFill>
                  <a:schemeClr val="accent1"/>
                </a:solidFill>
              </a:rPr>
              <a:t>This is not for every family, but some families prefer to host again in order to keep their house full of energy and experiences. This may help some families through the grieving process, but it is a personal decision.</a:t>
            </a:r>
            <a:endParaRPr lang="en-US" sz="1500" b="1" dirty="0">
              <a:solidFill>
                <a:schemeClr val="accent1"/>
              </a:solidFill>
            </a:endParaRPr>
          </a:p>
        </p:txBody>
      </p:sp>
      <p:pic>
        <p:nvPicPr>
          <p:cNvPr id="7" name="Picture 6">
            <a:extLst>
              <a:ext uri="{FF2B5EF4-FFF2-40B4-BE49-F238E27FC236}">
                <a16:creationId xmlns:a16="http://schemas.microsoft.com/office/drawing/2014/main" id="{E0BEF902-89DF-494D-AFD2-8CA26A878A61}"/>
              </a:ext>
            </a:extLst>
          </p:cNvPr>
          <p:cNvPicPr>
            <a:picLocks noChangeAspect="1"/>
          </p:cNvPicPr>
          <p:nvPr/>
        </p:nvPicPr>
        <p:blipFill>
          <a:blip r:embed="rId2"/>
          <a:stretch>
            <a:fillRect/>
          </a:stretch>
        </p:blipFill>
        <p:spPr>
          <a:xfrm>
            <a:off x="7524620" y="1965960"/>
            <a:ext cx="4124714" cy="3375614"/>
          </a:xfrm>
          <a:prstGeom prst="rect">
            <a:avLst/>
          </a:prstGeom>
        </p:spPr>
      </p:pic>
      <p:sp>
        <p:nvSpPr>
          <p:cNvPr id="8" name="Oval 7">
            <a:extLst>
              <a:ext uri="{FF2B5EF4-FFF2-40B4-BE49-F238E27FC236}">
                <a16:creationId xmlns:a16="http://schemas.microsoft.com/office/drawing/2014/main" id="{2FC46179-4255-45F0-A5EC-5AAB0139AB2F}"/>
              </a:ext>
            </a:extLst>
          </p:cNvPr>
          <p:cNvSpPr/>
          <p:nvPr/>
        </p:nvSpPr>
        <p:spPr>
          <a:xfrm>
            <a:off x="7479463" y="1839751"/>
            <a:ext cx="273773" cy="38279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9968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61E2-E907-49BA-B312-684B9A451AB6}"/>
              </a:ext>
            </a:extLst>
          </p:cNvPr>
          <p:cNvSpPr>
            <a:spLocks noGrp="1"/>
          </p:cNvSpPr>
          <p:nvPr>
            <p:ph type="title"/>
          </p:nvPr>
        </p:nvSpPr>
        <p:spPr>
          <a:xfrm>
            <a:off x="1158240" y="2750820"/>
            <a:ext cx="9875520" cy="1356360"/>
          </a:xfrm>
        </p:spPr>
        <p:txBody>
          <a:bodyPr>
            <a:noAutofit/>
          </a:bodyPr>
          <a:lstStyle/>
          <a:p>
            <a:pPr algn="ctr"/>
            <a:r>
              <a:rPr lang="en-US" dirty="0"/>
              <a:t>Peace I leave with you; my peace I give to you. Not as the world gives do I give to you. Let not your hearts be troubled, neither let them be afraid.</a:t>
            </a:r>
            <a:br>
              <a:rPr lang="en-US" sz="5000" dirty="0"/>
            </a:br>
            <a:r>
              <a:rPr lang="en-US" sz="5000" dirty="0"/>
              <a:t>- John 14:27</a:t>
            </a:r>
          </a:p>
        </p:txBody>
      </p:sp>
      <p:sp>
        <p:nvSpPr>
          <p:cNvPr id="4" name="Rectangle 3">
            <a:extLst>
              <a:ext uri="{FF2B5EF4-FFF2-40B4-BE49-F238E27FC236}">
                <a16:creationId xmlns:a16="http://schemas.microsoft.com/office/drawing/2014/main" id="{F97923E0-81ED-4385-AA2E-1585BEF5DF8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9AC1C2D2-66C0-4B37-BE0E-34D6F0411955}"/>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983125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97923E0-81ED-4385-AA2E-1585BEF5DF8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9AC1C2D2-66C0-4B37-BE0E-34D6F0411955}"/>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itle 7">
            <a:extLst>
              <a:ext uri="{FF2B5EF4-FFF2-40B4-BE49-F238E27FC236}">
                <a16:creationId xmlns:a16="http://schemas.microsoft.com/office/drawing/2014/main" id="{1E751182-25EA-4F7F-83B0-B94255ABE887}"/>
              </a:ext>
            </a:extLst>
          </p:cNvPr>
          <p:cNvSpPr>
            <a:spLocks noGrp="1"/>
          </p:cNvSpPr>
          <p:nvPr>
            <p:ph type="title"/>
          </p:nvPr>
        </p:nvSpPr>
        <p:spPr/>
        <p:txBody>
          <a:bodyPr>
            <a:noAutofit/>
          </a:bodyPr>
          <a:lstStyle/>
          <a:p>
            <a:pPr algn="ctr"/>
            <a:r>
              <a:rPr lang="en-US" sz="9600" dirty="0"/>
              <a:t>Thank You</a:t>
            </a:r>
          </a:p>
        </p:txBody>
      </p:sp>
      <p:sp>
        <p:nvSpPr>
          <p:cNvPr id="13" name="Rectangle 12">
            <a:extLst>
              <a:ext uri="{FF2B5EF4-FFF2-40B4-BE49-F238E27FC236}">
                <a16:creationId xmlns:a16="http://schemas.microsoft.com/office/drawing/2014/main" id="{984693F2-F85C-4507-A93B-4B9240CA8FE6}"/>
              </a:ext>
            </a:extLst>
          </p:cNvPr>
          <p:cNvSpPr/>
          <p:nvPr/>
        </p:nvSpPr>
        <p:spPr>
          <a:xfrm>
            <a:off x="2060410" y="1965960"/>
            <a:ext cx="4020350" cy="2943563"/>
          </a:xfrm>
          <a:prstGeom prst="rect">
            <a:avLst/>
          </a:prstGeom>
        </p:spPr>
        <p:txBody>
          <a:bodyPr wrap="square">
            <a:spAutoFit/>
          </a:bodyPr>
          <a:lstStyle/>
          <a:p>
            <a:pPr marL="285750" indent="-285750">
              <a:lnSpc>
                <a:spcPct val="200000"/>
              </a:lnSpc>
              <a:buFont typeface="Arial" panose="020B0604020202020204" pitchFamily="34" charset="0"/>
              <a:buChar char="•"/>
            </a:pPr>
            <a:r>
              <a:rPr lang="en-US" sz="2400" b="1" dirty="0">
                <a:solidFill>
                  <a:schemeClr val="accent4"/>
                </a:solidFill>
              </a:rPr>
              <a:t>For your time</a:t>
            </a:r>
          </a:p>
          <a:p>
            <a:pPr marL="285750" indent="-285750">
              <a:lnSpc>
                <a:spcPct val="200000"/>
              </a:lnSpc>
              <a:buFont typeface="Arial" panose="020B0604020202020204" pitchFamily="34" charset="0"/>
              <a:buChar char="•"/>
            </a:pPr>
            <a:r>
              <a:rPr lang="en-US" sz="2400" b="1" dirty="0">
                <a:solidFill>
                  <a:schemeClr val="accent4"/>
                </a:solidFill>
              </a:rPr>
              <a:t>For your patience</a:t>
            </a:r>
          </a:p>
          <a:p>
            <a:pPr marL="285750" indent="-285750">
              <a:lnSpc>
                <a:spcPct val="200000"/>
              </a:lnSpc>
              <a:buFont typeface="Arial" panose="020B0604020202020204" pitchFamily="34" charset="0"/>
              <a:buChar char="•"/>
            </a:pPr>
            <a:r>
              <a:rPr lang="en-US" sz="2400" b="1" dirty="0">
                <a:solidFill>
                  <a:schemeClr val="accent4"/>
                </a:solidFill>
              </a:rPr>
              <a:t>For your dedication</a:t>
            </a:r>
          </a:p>
          <a:p>
            <a:pPr marL="285750" indent="-285750">
              <a:lnSpc>
                <a:spcPct val="200000"/>
              </a:lnSpc>
              <a:buFont typeface="Arial" panose="020B0604020202020204" pitchFamily="34" charset="0"/>
              <a:buChar char="•"/>
            </a:pPr>
            <a:r>
              <a:rPr lang="en-US" sz="2400" b="1" dirty="0">
                <a:solidFill>
                  <a:schemeClr val="accent4"/>
                </a:solidFill>
              </a:rPr>
              <a:t>For your love</a:t>
            </a:r>
          </a:p>
        </p:txBody>
      </p:sp>
      <p:sp>
        <p:nvSpPr>
          <p:cNvPr id="14" name="Rectangle 13">
            <a:extLst>
              <a:ext uri="{FF2B5EF4-FFF2-40B4-BE49-F238E27FC236}">
                <a16:creationId xmlns:a16="http://schemas.microsoft.com/office/drawing/2014/main" id="{831987BF-8B07-4B61-9B1D-F1FC39811F12}"/>
              </a:ext>
            </a:extLst>
          </p:cNvPr>
          <p:cNvSpPr/>
          <p:nvPr/>
        </p:nvSpPr>
        <p:spPr>
          <a:xfrm>
            <a:off x="6080760" y="1965960"/>
            <a:ext cx="4881821" cy="2204899"/>
          </a:xfrm>
          <a:prstGeom prst="rect">
            <a:avLst/>
          </a:prstGeom>
        </p:spPr>
        <p:txBody>
          <a:bodyPr wrap="square">
            <a:spAutoFit/>
          </a:bodyPr>
          <a:lstStyle/>
          <a:p>
            <a:pPr marL="285750" indent="-285750">
              <a:lnSpc>
                <a:spcPct val="200000"/>
              </a:lnSpc>
              <a:buFont typeface="Arial" panose="020B0604020202020204" pitchFamily="34" charset="0"/>
              <a:buChar char="•"/>
            </a:pPr>
            <a:r>
              <a:rPr lang="en-US" sz="2400" b="1" dirty="0">
                <a:solidFill>
                  <a:schemeClr val="accent4"/>
                </a:solidFill>
              </a:rPr>
              <a:t>For your open mind</a:t>
            </a:r>
          </a:p>
          <a:p>
            <a:pPr marL="285750" indent="-285750">
              <a:lnSpc>
                <a:spcPct val="200000"/>
              </a:lnSpc>
              <a:buFont typeface="Arial" panose="020B0604020202020204" pitchFamily="34" charset="0"/>
              <a:buChar char="•"/>
            </a:pPr>
            <a:r>
              <a:rPr lang="en-US" sz="2400" b="1" dirty="0">
                <a:solidFill>
                  <a:schemeClr val="accent4"/>
                </a:solidFill>
              </a:rPr>
              <a:t>For your thoughtfulness</a:t>
            </a:r>
          </a:p>
          <a:p>
            <a:pPr marL="285750" indent="-285750">
              <a:lnSpc>
                <a:spcPct val="200000"/>
              </a:lnSpc>
              <a:buFont typeface="Arial" panose="020B0604020202020204" pitchFamily="34" charset="0"/>
              <a:buChar char="•"/>
            </a:pPr>
            <a:r>
              <a:rPr lang="en-US" sz="2400" b="1" dirty="0">
                <a:solidFill>
                  <a:schemeClr val="accent4"/>
                </a:solidFill>
              </a:rPr>
              <a:t>For your Christian Living</a:t>
            </a:r>
          </a:p>
        </p:txBody>
      </p:sp>
    </p:spTree>
    <p:extLst>
      <p:ext uri="{BB962C8B-B14F-4D97-AF65-F5344CB8AC3E}">
        <p14:creationId xmlns:p14="http://schemas.microsoft.com/office/powerpoint/2010/main" val="259464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B61E2-E907-49BA-B312-684B9A451AB6}"/>
              </a:ext>
            </a:extLst>
          </p:cNvPr>
          <p:cNvSpPr>
            <a:spLocks noGrp="1"/>
          </p:cNvSpPr>
          <p:nvPr>
            <p:ph type="title"/>
          </p:nvPr>
        </p:nvSpPr>
        <p:spPr>
          <a:xfrm>
            <a:off x="1158240" y="2750820"/>
            <a:ext cx="9875520" cy="1356360"/>
          </a:xfrm>
        </p:spPr>
        <p:txBody>
          <a:bodyPr>
            <a:noAutofit/>
          </a:bodyPr>
          <a:lstStyle/>
          <a:p>
            <a:pPr algn="ctr"/>
            <a:r>
              <a:rPr lang="en-US" dirty="0"/>
              <a:t>And let the peace of Christ rule in your hearts, to which indeed you were called in one body. And be thankful.</a:t>
            </a:r>
            <a:br>
              <a:rPr lang="en-US" sz="5000" dirty="0"/>
            </a:br>
            <a:r>
              <a:rPr lang="en-US" sz="5000" dirty="0"/>
              <a:t>- Colossians 3:15</a:t>
            </a:r>
          </a:p>
        </p:txBody>
      </p:sp>
      <p:sp>
        <p:nvSpPr>
          <p:cNvPr id="4" name="Rectangle 3">
            <a:extLst>
              <a:ext uri="{FF2B5EF4-FFF2-40B4-BE49-F238E27FC236}">
                <a16:creationId xmlns:a16="http://schemas.microsoft.com/office/drawing/2014/main" id="{F97923E0-81ED-4385-AA2E-1585BEF5DF8A}"/>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4">
            <a:extLst>
              <a:ext uri="{FF2B5EF4-FFF2-40B4-BE49-F238E27FC236}">
                <a16:creationId xmlns:a16="http://schemas.microsoft.com/office/drawing/2014/main" id="{9AC1C2D2-66C0-4B37-BE0E-34D6F0411955}"/>
              </a:ext>
            </a:extLst>
          </p:cNvPr>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8165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56498A9-FCD2-4A0C-8030-613B993DA65C}"/>
              </a:ext>
            </a:extLst>
          </p:cNvPr>
          <p:cNvPicPr>
            <a:picLocks noChangeAspect="1"/>
          </p:cNvPicPr>
          <p:nvPr/>
        </p:nvPicPr>
        <p:blipFill rotWithShape="1">
          <a:blip r:embed="rId2">
            <a:extLst>
              <a:ext uri="{BEBA8EAE-BF5A-486C-A8C5-ECC9F3942E4B}">
                <a14:imgProps xmlns:a14="http://schemas.microsoft.com/office/drawing/2010/main">
                  <a14:imgLayer r:embed="rId3">
                    <a14:imgEffect>
                      <a14:sharpenSoften amount="10000"/>
                    </a14:imgEffect>
                  </a14:imgLayer>
                </a14:imgProps>
              </a:ext>
            </a:extLst>
          </a:blip>
          <a:srcRect l="29847" t="12725" r="37664" b="31045"/>
          <a:stretch/>
        </p:blipFill>
        <p:spPr>
          <a:xfrm rot="17629607">
            <a:off x="9022761" y="2049235"/>
            <a:ext cx="1653174" cy="1675976"/>
          </a:xfrm>
          <a:prstGeom prst="rect">
            <a:avLst/>
          </a:prstGeom>
        </p:spPr>
      </p:pic>
      <p:sp>
        <p:nvSpPr>
          <p:cNvPr id="2" name="Title 1">
            <a:extLst>
              <a:ext uri="{FF2B5EF4-FFF2-40B4-BE49-F238E27FC236}">
                <a16:creationId xmlns:a16="http://schemas.microsoft.com/office/drawing/2014/main" id="{94D4D6B2-0AE8-4A61-A21B-67D5AAD5BF64}"/>
              </a:ext>
            </a:extLst>
          </p:cNvPr>
          <p:cNvSpPr>
            <a:spLocks noGrp="1"/>
          </p:cNvSpPr>
          <p:nvPr>
            <p:ph type="title"/>
          </p:nvPr>
        </p:nvSpPr>
        <p:spPr/>
        <p:txBody>
          <a:bodyPr/>
          <a:lstStyle/>
          <a:p>
            <a:r>
              <a:rPr lang="en-US" dirty="0"/>
              <a:t>Manatee Family </a:t>
            </a:r>
          </a:p>
        </p:txBody>
      </p:sp>
    </p:spTree>
    <p:extLst>
      <p:ext uri="{BB962C8B-B14F-4D97-AF65-F5344CB8AC3E}">
        <p14:creationId xmlns:p14="http://schemas.microsoft.com/office/powerpoint/2010/main" val="384256876"/>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4249</TotalTime>
  <Words>378</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Corbel</vt:lpstr>
      <vt:lpstr>Basis</vt:lpstr>
      <vt:lpstr>Saying Goodbye</vt:lpstr>
      <vt:lpstr>The Process: Before Leaving</vt:lpstr>
      <vt:lpstr>The Process: After Leaving</vt:lpstr>
      <vt:lpstr>Peace I leave with you; my peace I give to you. Not as the world gives do I give to you. Let not your hearts be troubled, neither let them be afraid. - John 14:27</vt:lpstr>
      <vt:lpstr>Thank You</vt:lpstr>
      <vt:lpstr>And let the peace of Christ rule in your hearts, to which indeed you were called in one body. And be thankful. - Colossians 3:15</vt:lpstr>
      <vt:lpstr>Manatee Family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dc:title>
  <dc:creator>Renee Ruediger</dc:creator>
  <cp:lastModifiedBy>Renee Ruediger</cp:lastModifiedBy>
  <cp:revision>44</cp:revision>
  <dcterms:created xsi:type="dcterms:W3CDTF">2024-10-10T17:06:21Z</dcterms:created>
  <dcterms:modified xsi:type="dcterms:W3CDTF">2025-05-08T14:39:25Z</dcterms:modified>
</cp:coreProperties>
</file>