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5" r:id="rId3"/>
    <p:sldId id="273" r:id="rId4"/>
    <p:sldId id="274" r:id="rId5"/>
    <p:sldId id="277" r:id="rId6"/>
    <p:sldId id="278" r:id="rId7"/>
    <p:sldId id="272" r:id="rId8"/>
    <p:sldId id="279" r:id="rId9"/>
    <p:sldId id="280" r:id="rId10"/>
    <p:sldId id="281"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p:scale>
          <a:sx n="87" d="100"/>
          <a:sy n="87" d="100"/>
        </p:scale>
        <p:origin x="57"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2/4/2025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2/4/2025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15F5-2DBE-4252-B979-9E0DB6DA8667}"/>
              </a:ext>
            </a:extLst>
          </p:cNvPr>
          <p:cNvSpPr>
            <a:spLocks noGrp="1"/>
          </p:cNvSpPr>
          <p:nvPr>
            <p:ph type="ctrTitle"/>
          </p:nvPr>
        </p:nvSpPr>
        <p:spPr/>
        <p:txBody>
          <a:bodyPr/>
          <a:lstStyle/>
          <a:p>
            <a:r>
              <a:rPr lang="en-US" dirty="0"/>
              <a:t>Focusing on Christ</a:t>
            </a:r>
          </a:p>
        </p:txBody>
      </p:sp>
      <p:sp>
        <p:nvSpPr>
          <p:cNvPr id="3" name="Subtitle 2">
            <a:extLst>
              <a:ext uri="{FF2B5EF4-FFF2-40B4-BE49-F238E27FC236}">
                <a16:creationId xmlns:a16="http://schemas.microsoft.com/office/drawing/2014/main" id="{1DEC9DDD-88B9-4D89-B79F-0683D7249282}"/>
              </a:ext>
            </a:extLst>
          </p:cNvPr>
          <p:cNvSpPr>
            <a:spLocks noGrp="1"/>
          </p:cNvSpPr>
          <p:nvPr>
            <p:ph type="subTitle" idx="1"/>
          </p:nvPr>
        </p:nvSpPr>
        <p:spPr/>
        <p:txBody>
          <a:bodyPr/>
          <a:lstStyle/>
          <a:p>
            <a:r>
              <a:rPr lang="en-US" dirty="0"/>
              <a:t>Directing Thanks to the Right Person</a:t>
            </a:r>
          </a:p>
        </p:txBody>
      </p:sp>
    </p:spTree>
    <p:extLst>
      <p:ext uri="{BB962C8B-B14F-4D97-AF65-F5344CB8AC3E}">
        <p14:creationId xmlns:p14="http://schemas.microsoft.com/office/powerpoint/2010/main" val="126498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3800" dirty="0"/>
              <a:t>Top 6 Reasons Young Adults Leave the Church</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F02D1316-D1F6-49A0-92EF-BB083FB27619}"/>
              </a:ext>
            </a:extLst>
          </p:cNvPr>
          <p:cNvSpPr txBox="1"/>
          <p:nvPr/>
        </p:nvSpPr>
        <p:spPr>
          <a:xfrm>
            <a:off x="871460" y="1965960"/>
            <a:ext cx="10449079" cy="3699474"/>
          </a:xfrm>
          <a:prstGeom prst="rect">
            <a:avLst/>
          </a:prstGeom>
          <a:noFill/>
        </p:spPr>
        <p:txBody>
          <a:bodyPr wrap="none" rtlCol="0">
            <a:spAutoFit/>
          </a:bodyPr>
          <a:lstStyle/>
          <a:p>
            <a:pPr marL="342900" indent="-342900">
              <a:lnSpc>
                <a:spcPct val="200000"/>
              </a:lnSpc>
              <a:buAutoNum type="arabicPeriod"/>
            </a:pPr>
            <a:r>
              <a:rPr lang="en-US" sz="2000" b="1" dirty="0">
                <a:solidFill>
                  <a:schemeClr val="accent4">
                    <a:lumMod val="75000"/>
                  </a:schemeClr>
                </a:solidFill>
              </a:rPr>
              <a:t>Churches seem overprotective.</a:t>
            </a:r>
          </a:p>
          <a:p>
            <a:pPr marL="342900" indent="-342900">
              <a:lnSpc>
                <a:spcPct val="200000"/>
              </a:lnSpc>
              <a:buAutoNum type="arabicPeriod"/>
            </a:pPr>
            <a:r>
              <a:rPr lang="en-US" sz="2000" b="1" dirty="0">
                <a:solidFill>
                  <a:schemeClr val="accent4">
                    <a:lumMod val="75000"/>
                  </a:schemeClr>
                </a:solidFill>
              </a:rPr>
              <a:t>Teens’ and twentysomethings’ experience of Christianity is shallow.</a:t>
            </a:r>
          </a:p>
          <a:p>
            <a:pPr marL="342900" indent="-342900">
              <a:lnSpc>
                <a:spcPct val="200000"/>
              </a:lnSpc>
              <a:buAutoNum type="arabicPeriod"/>
            </a:pPr>
            <a:r>
              <a:rPr lang="en-US" sz="2000" b="1" dirty="0">
                <a:solidFill>
                  <a:schemeClr val="accent4">
                    <a:lumMod val="75000"/>
                  </a:schemeClr>
                </a:solidFill>
              </a:rPr>
              <a:t>Churches come across as antagonistic to science.</a:t>
            </a:r>
          </a:p>
          <a:p>
            <a:pPr marL="342900" indent="-342900">
              <a:lnSpc>
                <a:spcPct val="200000"/>
              </a:lnSpc>
              <a:buAutoNum type="arabicPeriod"/>
            </a:pPr>
            <a:r>
              <a:rPr lang="en-US" sz="2000" b="1" dirty="0">
                <a:solidFill>
                  <a:schemeClr val="accent4">
                    <a:lumMod val="75000"/>
                  </a:schemeClr>
                </a:solidFill>
              </a:rPr>
              <a:t>Young Christians’ church experiences related to sexuality are often simplistic, judgmental.</a:t>
            </a:r>
          </a:p>
          <a:p>
            <a:pPr marL="342900" indent="-342900">
              <a:lnSpc>
                <a:spcPct val="200000"/>
              </a:lnSpc>
              <a:buAutoNum type="arabicPeriod"/>
            </a:pPr>
            <a:r>
              <a:rPr lang="en-US" sz="2000" b="1" dirty="0">
                <a:solidFill>
                  <a:schemeClr val="accent4">
                    <a:lumMod val="75000"/>
                  </a:schemeClr>
                </a:solidFill>
              </a:rPr>
              <a:t>They wrestle with the exclusive nature of Christianity.</a:t>
            </a:r>
          </a:p>
          <a:p>
            <a:pPr marL="342900" indent="-342900">
              <a:lnSpc>
                <a:spcPct val="200000"/>
              </a:lnSpc>
              <a:buAutoNum type="arabicPeriod"/>
            </a:pPr>
            <a:r>
              <a:rPr lang="en-US" sz="2000" b="1" dirty="0">
                <a:solidFill>
                  <a:schemeClr val="accent4">
                    <a:lumMod val="75000"/>
                  </a:schemeClr>
                </a:solidFill>
              </a:rPr>
              <a:t>The church feels unfriendly to those who doubt.</a:t>
            </a:r>
            <a:endParaRPr lang="en-US" sz="2000" dirty="0">
              <a:solidFill>
                <a:schemeClr val="accent4">
                  <a:lumMod val="75000"/>
                </a:schemeClr>
              </a:solidFill>
            </a:endParaRPr>
          </a:p>
        </p:txBody>
      </p:sp>
    </p:spTree>
    <p:extLst>
      <p:ext uri="{BB962C8B-B14F-4D97-AF65-F5344CB8AC3E}">
        <p14:creationId xmlns:p14="http://schemas.microsoft.com/office/powerpoint/2010/main" val="397951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6498A9-FCD2-4A0C-8030-613B993DA65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Layer>
                </a14:imgProps>
              </a:ext>
            </a:extLst>
          </a:blip>
          <a:srcRect l="29847" t="12725" r="37664" b="31045"/>
          <a:stretch/>
        </p:blipFill>
        <p:spPr>
          <a:xfrm rot="17629607">
            <a:off x="9022761" y="2049235"/>
            <a:ext cx="1653174" cy="1675976"/>
          </a:xfrm>
          <a:prstGeom prst="rect">
            <a:avLst/>
          </a:prstGeom>
        </p:spPr>
      </p:pic>
      <p:sp>
        <p:nvSpPr>
          <p:cNvPr id="2" name="Title 1">
            <a:extLst>
              <a:ext uri="{FF2B5EF4-FFF2-40B4-BE49-F238E27FC236}">
                <a16:creationId xmlns:a16="http://schemas.microsoft.com/office/drawing/2014/main" id="{94D4D6B2-0AE8-4A61-A21B-67D5AAD5BF64}"/>
              </a:ext>
            </a:extLst>
          </p:cNvPr>
          <p:cNvSpPr>
            <a:spLocks noGrp="1"/>
          </p:cNvSpPr>
          <p:nvPr>
            <p:ph type="title"/>
          </p:nvPr>
        </p:nvSpPr>
        <p:spPr/>
        <p:txBody>
          <a:bodyPr/>
          <a:lstStyle/>
          <a:p>
            <a:r>
              <a:rPr lang="en-US" dirty="0"/>
              <a:t>Manatee Family </a:t>
            </a:r>
          </a:p>
        </p:txBody>
      </p:sp>
    </p:spTree>
    <p:extLst>
      <p:ext uri="{BB962C8B-B14F-4D97-AF65-F5344CB8AC3E}">
        <p14:creationId xmlns:p14="http://schemas.microsoft.com/office/powerpoint/2010/main" val="38425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4000" dirty="0"/>
              <a:t>Top Parenting Struggles for Faith</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descr="One-Third of Engaged Christian Parents Is &quot;Media-Stressed&quot; - Barna Group">
            <a:extLst>
              <a:ext uri="{FF2B5EF4-FFF2-40B4-BE49-F238E27FC236}">
                <a16:creationId xmlns:a16="http://schemas.microsoft.com/office/drawing/2014/main" id="{DCC53F65-6C47-4A46-A3BF-FF35D7C4EE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52" b="48742"/>
          <a:stretch/>
        </p:blipFill>
        <p:spPr bwMode="auto">
          <a:xfrm>
            <a:off x="1084302" y="2207973"/>
            <a:ext cx="9734618" cy="371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6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3800" dirty="0"/>
              <a:t>Bible Engagement in Younger vs. Older Teens</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2" descr="A Reflection on Barna's Open Generation Report — Youth Pastor Theologian">
            <a:extLst>
              <a:ext uri="{FF2B5EF4-FFF2-40B4-BE49-F238E27FC236}">
                <a16:creationId xmlns:a16="http://schemas.microsoft.com/office/drawing/2014/main" id="{BD466BC2-9E28-4226-B727-4EDAA4CC0F4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17720" t="74790" r="72253" b="10835"/>
          <a:stretch/>
        </p:blipFill>
        <p:spPr bwMode="auto">
          <a:xfrm>
            <a:off x="1143000" y="3056852"/>
            <a:ext cx="207883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 Reflection on Barna's Open Generation Report — Youth Pastor Theologian">
            <a:extLst>
              <a:ext uri="{FF2B5EF4-FFF2-40B4-BE49-F238E27FC236}">
                <a16:creationId xmlns:a16="http://schemas.microsoft.com/office/drawing/2014/main" id="{134BE4AD-B944-4CF6-8C74-8E070F4D9C7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40452" t="60345" r="50701" b="24725"/>
          <a:stretch/>
        </p:blipFill>
        <p:spPr bwMode="auto">
          <a:xfrm>
            <a:off x="3708704" y="3150848"/>
            <a:ext cx="1834308" cy="1741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Reflection on Barna's Open Generation Report — Youth Pastor Theologian">
            <a:extLst>
              <a:ext uri="{FF2B5EF4-FFF2-40B4-BE49-F238E27FC236}">
                <a16:creationId xmlns:a16="http://schemas.microsoft.com/office/drawing/2014/main" id="{33EA5D21-01A3-472E-9028-677D24FDC60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2816" t="8193" r="84226" b="85988"/>
          <a:stretch/>
        </p:blipFill>
        <p:spPr bwMode="auto">
          <a:xfrm>
            <a:off x="1173480" y="1706857"/>
            <a:ext cx="2653859" cy="670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Reflection on Barna's Open Generation Report — Youth Pastor Theologian">
            <a:extLst>
              <a:ext uri="{FF2B5EF4-FFF2-40B4-BE49-F238E27FC236}">
                <a16:creationId xmlns:a16="http://schemas.microsoft.com/office/drawing/2014/main" id="{77066D91-C7F6-47E0-B8EE-84598651FEC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10083" t="31517" r="82501" b="53553"/>
          <a:stretch/>
        </p:blipFill>
        <p:spPr bwMode="auto">
          <a:xfrm>
            <a:off x="5880145" y="3342488"/>
            <a:ext cx="1537689" cy="17411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Reflection on Barna's Open Generation Report — Youth Pastor Theologian">
            <a:extLst>
              <a:ext uri="{FF2B5EF4-FFF2-40B4-BE49-F238E27FC236}">
                <a16:creationId xmlns:a16="http://schemas.microsoft.com/office/drawing/2014/main" id="{930EE2E3-97A0-4A22-BD2D-6D99280A4D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2702" t="15304" r="89142" b="70812"/>
          <a:stretch/>
        </p:blipFill>
        <p:spPr bwMode="auto">
          <a:xfrm>
            <a:off x="8170282" y="3150848"/>
            <a:ext cx="1691002" cy="161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9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3800" dirty="0"/>
              <a:t>Global Gap Between Affiliation &amp; Commitment</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2" descr="A Reflection on Barna's Open Generation Report — Youth Pastor Theologian">
            <a:extLst>
              <a:ext uri="{FF2B5EF4-FFF2-40B4-BE49-F238E27FC236}">
                <a16:creationId xmlns:a16="http://schemas.microsoft.com/office/drawing/2014/main" id="{B9F45C02-87B3-4E81-A669-D2E62BB817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65928" t="73693" r="25225" b="11377"/>
          <a:stretch/>
        </p:blipFill>
        <p:spPr bwMode="auto">
          <a:xfrm>
            <a:off x="1173479" y="2815659"/>
            <a:ext cx="1834308" cy="1741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Reflection on Barna's Open Generation Report — Youth Pastor Theologian">
            <a:extLst>
              <a:ext uri="{FF2B5EF4-FFF2-40B4-BE49-F238E27FC236}">
                <a16:creationId xmlns:a16="http://schemas.microsoft.com/office/drawing/2014/main" id="{C9E7A8F9-78C3-4626-B32A-A9F7F535B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87784" t="60645" r="3369" b="24425"/>
          <a:stretch/>
        </p:blipFill>
        <p:spPr bwMode="auto">
          <a:xfrm>
            <a:off x="3700034" y="3063217"/>
            <a:ext cx="1834308" cy="1741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Reflection on Barna's Open Generation Report — Youth Pastor Theologian">
            <a:extLst>
              <a:ext uri="{FF2B5EF4-FFF2-40B4-BE49-F238E27FC236}">
                <a16:creationId xmlns:a16="http://schemas.microsoft.com/office/drawing/2014/main" id="{33EA5D21-01A3-472E-9028-677D24FDC60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51346" t="7349" r="17088" b="86832"/>
          <a:stretch/>
        </p:blipFill>
        <p:spPr bwMode="auto">
          <a:xfrm>
            <a:off x="1173479" y="1706857"/>
            <a:ext cx="7511879" cy="7789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Reflection on Barna's Open Generation Report — Youth Pastor Theologian">
            <a:extLst>
              <a:ext uri="{FF2B5EF4-FFF2-40B4-BE49-F238E27FC236}">
                <a16:creationId xmlns:a16="http://schemas.microsoft.com/office/drawing/2014/main" id="{CE90E83A-8699-46F5-860A-CDF1627BD56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58593" t="30828" r="33359" b="54993"/>
          <a:stretch/>
        </p:blipFill>
        <p:spPr bwMode="auto">
          <a:xfrm>
            <a:off x="6248400" y="3107020"/>
            <a:ext cx="1668677" cy="1653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 Reflection on Barna's Open Generation Report — Youth Pastor Theologian">
            <a:extLst>
              <a:ext uri="{FF2B5EF4-FFF2-40B4-BE49-F238E27FC236}">
                <a16:creationId xmlns:a16="http://schemas.microsoft.com/office/drawing/2014/main" id="{D865AD16-AA0B-4ACB-9894-59CD5E3FD83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50908" t="16696" r="41044" b="69125"/>
          <a:stretch/>
        </p:blipFill>
        <p:spPr bwMode="auto">
          <a:xfrm>
            <a:off x="8685358" y="3150824"/>
            <a:ext cx="1668677" cy="165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9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4000" dirty="0"/>
              <a:t>Where Teens Receive Spiritual Guidance</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descr="What Will It Take to Disciple the Next Generation? - Barna Group">
            <a:extLst>
              <a:ext uri="{FF2B5EF4-FFF2-40B4-BE49-F238E27FC236}">
                <a16:creationId xmlns:a16="http://schemas.microsoft.com/office/drawing/2014/main" id="{B1CFBF35-20C5-43DA-A813-D23F6AFAA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2" t="12454" r="4685" b="44033"/>
          <a:stretch/>
        </p:blipFill>
        <p:spPr bwMode="auto">
          <a:xfrm>
            <a:off x="370506" y="2245458"/>
            <a:ext cx="5619635" cy="3014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Will It Take to Disciple the Next Generation? - Barna Group">
            <a:extLst>
              <a:ext uri="{FF2B5EF4-FFF2-40B4-BE49-F238E27FC236}">
                <a16:creationId xmlns:a16="http://schemas.microsoft.com/office/drawing/2014/main" id="{C8CF7B5A-6024-460C-95FD-BDF68A037A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3" t="55750" r="7864" b="5615"/>
          <a:stretch/>
        </p:blipFill>
        <p:spPr bwMode="auto">
          <a:xfrm>
            <a:off x="6096001" y="2365393"/>
            <a:ext cx="5836932" cy="289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0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58240" y="2750820"/>
            <a:ext cx="9875520" cy="1356360"/>
          </a:xfrm>
        </p:spPr>
        <p:txBody>
          <a:bodyPr>
            <a:noAutofit/>
          </a:bodyPr>
          <a:lstStyle/>
          <a:p>
            <a:pPr algn="ctr"/>
            <a:r>
              <a:rPr lang="en-US" sz="5000" dirty="0"/>
              <a:t>For the husband is the head </a:t>
            </a:r>
            <a:br>
              <a:rPr lang="en-US" sz="5000" dirty="0"/>
            </a:br>
            <a:r>
              <a:rPr lang="en-US" sz="5000" dirty="0"/>
              <a:t>of the wife even as Christ is the head of the church, his body, and is himself its Savior.</a:t>
            </a:r>
            <a:br>
              <a:rPr lang="en-US" sz="5000" dirty="0"/>
            </a:br>
            <a:r>
              <a:rPr lang="en-US" sz="5000" dirty="0"/>
              <a:t>- Ephesians 5:23</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8312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4000" dirty="0"/>
              <a:t>Teens Are Active Volunteers in the Church</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The Myth of the Lazy Teen - Barna Group">
            <a:extLst>
              <a:ext uri="{FF2B5EF4-FFF2-40B4-BE49-F238E27FC236}">
                <a16:creationId xmlns:a16="http://schemas.microsoft.com/office/drawing/2014/main" id="{7F111D87-8F77-45F0-AF6F-9275DBC8B03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t="14749" r="5873" b="9172"/>
          <a:stretch/>
        </p:blipFill>
        <p:spPr bwMode="auto">
          <a:xfrm>
            <a:off x="1246074" y="1713815"/>
            <a:ext cx="7049231" cy="446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3800" dirty="0"/>
              <a:t>Teens’ Perspective of Jesus Christ</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3784E309-9FAD-42F4-ACB0-EE2527D85E74}"/>
              </a:ext>
            </a:extLst>
          </p:cNvPr>
          <p:cNvPicPr>
            <a:picLocks noChangeAspect="1"/>
          </p:cNvPicPr>
          <p:nvPr/>
        </p:nvPicPr>
        <p:blipFill rotWithShape="1">
          <a:blip r:embed="rId2"/>
          <a:srcRect l="1194" t="19652" r="1615" b="11633"/>
          <a:stretch/>
        </p:blipFill>
        <p:spPr>
          <a:xfrm>
            <a:off x="631868" y="2140907"/>
            <a:ext cx="10898720" cy="3378346"/>
          </a:xfrm>
          <a:prstGeom prst="rect">
            <a:avLst/>
          </a:prstGeom>
        </p:spPr>
      </p:pic>
    </p:spTree>
    <p:extLst>
      <p:ext uri="{BB962C8B-B14F-4D97-AF65-F5344CB8AC3E}">
        <p14:creationId xmlns:p14="http://schemas.microsoft.com/office/powerpoint/2010/main" val="183595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830990" y="2750820"/>
            <a:ext cx="10530019" cy="1356360"/>
          </a:xfrm>
        </p:spPr>
        <p:txBody>
          <a:bodyPr>
            <a:noAutofit/>
          </a:bodyPr>
          <a:lstStyle/>
          <a:p>
            <a:pPr algn="ctr">
              <a:lnSpc>
                <a:spcPct val="110000"/>
              </a:lnSpc>
            </a:pPr>
            <a:r>
              <a:rPr lang="en-US" sz="3600" dirty="0"/>
              <a:t>I am the true vine, and my Father is the gardener.</a:t>
            </a:r>
            <a:r>
              <a:rPr lang="en-US" sz="3600" b="1" baseline="30000" dirty="0"/>
              <a:t> </a:t>
            </a:r>
            <a:r>
              <a:rPr lang="en-US" sz="3600" dirty="0"/>
              <a:t>He cuts off every branch in me that bears no fruit, while every branch that does bear fruit he prunes so that it will be even more fruitful. You are already clean because of the word I have spoken to you. Remain in me, as I also remain in you. No branch can bear fruit by itself; it must remain in the vine. Neither can you bear fruit unless you remain in me. </a:t>
            </a:r>
            <a:br>
              <a:rPr lang="en-US" sz="3600" dirty="0"/>
            </a:br>
            <a:r>
              <a:rPr lang="en-US" sz="3600" dirty="0"/>
              <a:t>-John 15:1-4</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5288912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1431</TotalTime>
  <Words>251</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Corbel</vt:lpstr>
      <vt:lpstr>Basis</vt:lpstr>
      <vt:lpstr>Focusing on Christ</vt:lpstr>
      <vt:lpstr>Top Parenting Struggles for Faith</vt:lpstr>
      <vt:lpstr>Bible Engagement in Younger vs. Older Teens</vt:lpstr>
      <vt:lpstr>Global Gap Between Affiliation &amp; Commitment</vt:lpstr>
      <vt:lpstr>Where Teens Receive Spiritual Guidance</vt:lpstr>
      <vt:lpstr>For the husband is the head  of the wife even as Christ is the head of the church, his body, and is himself its Savior. - Ephesians 5:23</vt:lpstr>
      <vt:lpstr>Teens Are Active Volunteers in the Church</vt:lpstr>
      <vt:lpstr>Teens’ Perspective of Jesus Christ</vt:lpstr>
      <vt:lpstr>I am the true vine, and my Father is the gardener. He cuts off every branch in me that bears no fruit, while every branch that does bear fruit he prunes so that it will be even more fruitful. You are already clean because of the word I have spoken to you. Remain in me, as I also remain in you. No branch can bear fruit by itself; it must remain in the vine. Neither can you bear fruit unless you remain in me.  -John 15:1-4</vt:lpstr>
      <vt:lpstr>Top 6 Reasons Young Adults Leave the Church</vt:lpstr>
      <vt:lpstr>Manatee Family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dc:title>
  <dc:creator>Renee Ruediger</dc:creator>
  <cp:lastModifiedBy>Renee Ruediger</cp:lastModifiedBy>
  <cp:revision>28</cp:revision>
  <dcterms:created xsi:type="dcterms:W3CDTF">2024-10-10T17:06:21Z</dcterms:created>
  <dcterms:modified xsi:type="dcterms:W3CDTF">2025-02-04T17:05:39Z</dcterms:modified>
</cp:coreProperties>
</file>