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hristianfamilysoluti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15F5-2DBE-4252-B979-9E0DB6DA8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C9DDD-88B9-4D89-B79F-0683D7249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&amp; How to Help</a:t>
            </a:r>
          </a:p>
        </p:txBody>
      </p:sp>
    </p:spTree>
    <p:extLst>
      <p:ext uri="{BB962C8B-B14F-4D97-AF65-F5344CB8AC3E}">
        <p14:creationId xmlns:p14="http://schemas.microsoft.com/office/powerpoint/2010/main" val="126498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373F-055B-4F14-93E6-E9E67F45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for the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A303D-E8A9-488B-978A-45E14934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5163" y="2253148"/>
            <a:ext cx="4754880" cy="426263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2600" b="1" dirty="0"/>
              <a:t>Tuition</a:t>
            </a:r>
          </a:p>
          <a:p>
            <a:r>
              <a:rPr lang="en-US" dirty="0"/>
              <a:t>Monthly stipend: $700</a:t>
            </a:r>
          </a:p>
          <a:p>
            <a:r>
              <a:rPr lang="en-US" dirty="0"/>
              <a:t>Next year’s tuition: $21,000</a:t>
            </a:r>
          </a:p>
          <a:p>
            <a:r>
              <a:rPr lang="en-US" dirty="0"/>
              <a:t>What is included:</a:t>
            </a:r>
          </a:p>
          <a:p>
            <a:pPr lvl="1"/>
            <a:r>
              <a:rPr lang="en-US" dirty="0"/>
              <a:t>Insurance</a:t>
            </a:r>
          </a:p>
          <a:p>
            <a:pPr lvl="1"/>
            <a:r>
              <a:rPr lang="en-US" dirty="0"/>
              <a:t>Basic tuition rates</a:t>
            </a:r>
          </a:p>
          <a:p>
            <a:pPr lvl="1"/>
            <a:r>
              <a:rPr lang="en-US" dirty="0"/>
              <a:t>Host Family stipends</a:t>
            </a:r>
          </a:p>
          <a:p>
            <a:pPr lvl="1"/>
            <a:r>
              <a:rPr lang="en-US" dirty="0"/>
              <a:t>Yearbook</a:t>
            </a:r>
          </a:p>
          <a:p>
            <a:pPr lvl="1"/>
            <a:r>
              <a:rPr lang="en-US" dirty="0"/>
              <a:t>Music lessons</a:t>
            </a:r>
          </a:p>
          <a:p>
            <a:pPr lvl="1"/>
            <a:r>
              <a:rPr lang="en-US" dirty="0"/>
              <a:t>Sport games (not including merch)</a:t>
            </a:r>
          </a:p>
          <a:p>
            <a:pPr lvl="1"/>
            <a:r>
              <a:rPr lang="en-US" dirty="0"/>
              <a:t>Hot lunch</a:t>
            </a:r>
          </a:p>
          <a:p>
            <a:pPr lvl="1"/>
            <a:r>
              <a:rPr lang="en-US" dirty="0"/>
              <a:t>Dances (not including merch)</a:t>
            </a:r>
          </a:p>
          <a:p>
            <a:pPr lvl="1"/>
            <a:r>
              <a:rPr lang="en-US" dirty="0" err="1"/>
              <a:t>Khairo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Recruitment travel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5BA81-C688-4595-9F12-E15C68DAA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Khairo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CE8E0-1FF1-4D23-AFD7-1993254054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MSOE Global Scholars (November 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10AM-2PM</a:t>
            </a:r>
          </a:p>
          <a:p>
            <a:pPr lvl="1"/>
            <a:r>
              <a:rPr lang="en-US" dirty="0"/>
              <a:t>$1,000 Scholarship every year</a:t>
            </a:r>
          </a:p>
          <a:p>
            <a:r>
              <a:rPr lang="en-US" dirty="0"/>
              <a:t>What the Lock? (November 16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11-12:30 PM</a:t>
            </a:r>
          </a:p>
          <a:p>
            <a:pPr lvl="1"/>
            <a:r>
              <a:rPr lang="en-US" dirty="0"/>
              <a:t>Based on interest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sz="2400" b="1" dirty="0"/>
              <a:t>Christmas Host Family Meeting</a:t>
            </a:r>
          </a:p>
          <a:p>
            <a:r>
              <a:rPr lang="en-US" dirty="0"/>
              <a:t>Hosting?</a:t>
            </a:r>
          </a:p>
          <a:p>
            <a:r>
              <a:rPr lang="en-US" dirty="0"/>
              <a:t>Gifts?</a:t>
            </a:r>
          </a:p>
          <a:p>
            <a:r>
              <a:rPr lang="en-US" dirty="0"/>
              <a:t>Food?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7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B39B8-CCFF-4B5D-B45A-96A19F3C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96" y="2237772"/>
            <a:ext cx="5641191" cy="3181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9B61E2-E907-49BA-B312-684B9A45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Mental Health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B07A-9242-4F6D-8440-808561B2E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  <a:p>
            <a:r>
              <a:rPr lang="en-US" dirty="0"/>
              <a:t>Access to Mental Health Services</a:t>
            </a:r>
          </a:p>
          <a:p>
            <a:r>
              <a:rPr lang="en-US" dirty="0"/>
              <a:t>Change in Environment</a:t>
            </a:r>
          </a:p>
          <a:p>
            <a:r>
              <a:rPr lang="en-US" dirty="0"/>
              <a:t>Lack of guidance</a:t>
            </a:r>
          </a:p>
        </p:txBody>
      </p:sp>
    </p:spTree>
    <p:extLst>
      <p:ext uri="{BB962C8B-B14F-4D97-AF65-F5344CB8AC3E}">
        <p14:creationId xmlns:p14="http://schemas.microsoft.com/office/powerpoint/2010/main" val="61140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4A5B-68F8-4445-B4C3-20494493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4162-C073-40C7-9882-47A0288B1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8F14-4ACD-4FCF-9804-55073E3300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 in 6 U.S children from 6-17 experience a mental illness every year</a:t>
            </a:r>
          </a:p>
          <a:p>
            <a:r>
              <a:rPr lang="en-US" dirty="0"/>
              <a:t>1 in 5 U.S adults experience a mental illness every year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largest cause of death in the U.S is suicide</a:t>
            </a:r>
          </a:p>
          <a:p>
            <a:r>
              <a:rPr lang="en-US" dirty="0"/>
              <a:t>50% of lifetime cases start at the age of 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72FDB-4C1C-48BC-9756-48F5F8931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3F917-F048-4025-84E4-A0A5FA0B6E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94.9% of children in China grow up around the internet</a:t>
            </a:r>
          </a:p>
          <a:p>
            <a:r>
              <a:rPr lang="en-US" dirty="0"/>
              <a:t>16.4% are diagnosed with internet addiction</a:t>
            </a:r>
          </a:p>
          <a:p>
            <a:r>
              <a:rPr lang="en-US" dirty="0"/>
              <a:t>23.2% of middle schoolers have internet addiction</a:t>
            </a:r>
          </a:p>
          <a:p>
            <a:r>
              <a:rPr lang="en-US" dirty="0"/>
              <a:t>China accounts for 17% of all suicides in the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8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1CAF-AA83-4B42-BF2B-591BAFE8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Internet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5847-EC7B-4B29-8AC6-1560EB3E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Participate in as many offline activities as possible</a:t>
            </a:r>
          </a:p>
          <a:p>
            <a:r>
              <a:rPr lang="en-US" dirty="0"/>
              <a:t>Have an accountability partner</a:t>
            </a:r>
          </a:p>
          <a:p>
            <a:r>
              <a:rPr lang="en-US" dirty="0"/>
              <a:t>Establish limits on internet use</a:t>
            </a:r>
          </a:p>
          <a:p>
            <a:r>
              <a:rPr lang="en-US" dirty="0"/>
              <a:t>Turn off notifications</a:t>
            </a:r>
          </a:p>
          <a:p>
            <a:r>
              <a:rPr lang="en-US" dirty="0"/>
              <a:t>Prioritize group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C1FF4-7182-4DAE-A7E7-A71913748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2" t="7745" r="2400" b="7093"/>
          <a:stretch/>
        </p:blipFill>
        <p:spPr>
          <a:xfrm>
            <a:off x="5799274" y="2748675"/>
            <a:ext cx="5095266" cy="3148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7B0023-EDFB-4E66-BFCB-5549C6475909}"/>
              </a:ext>
            </a:extLst>
          </p:cNvPr>
          <p:cNvSpPr/>
          <p:nvPr/>
        </p:nvSpPr>
        <p:spPr>
          <a:xfrm>
            <a:off x="5634237" y="2644642"/>
            <a:ext cx="461763" cy="3340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1CAF-AA83-4B42-BF2B-591BAFE8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Services at MLHS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5847-EC7B-4B29-8AC6-1560EB3E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Christian Family Solutions</a:t>
            </a:r>
            <a:endParaRPr lang="en-US" dirty="0"/>
          </a:p>
          <a:p>
            <a:pPr lvl="1"/>
            <a:r>
              <a:rPr lang="en-US" dirty="0"/>
              <a:t>On-campus Representatives</a:t>
            </a:r>
          </a:p>
          <a:p>
            <a:pPr lvl="1"/>
            <a:r>
              <a:rPr lang="en-US" dirty="0"/>
              <a:t>Support teams</a:t>
            </a:r>
          </a:p>
          <a:p>
            <a:pPr lvl="1"/>
            <a:r>
              <a:rPr lang="en-US" dirty="0"/>
              <a:t>Qualified mental health professional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Campus Pastor</a:t>
            </a:r>
          </a:p>
          <a:p>
            <a:pPr lvl="1"/>
            <a:r>
              <a:rPr lang="en-US" dirty="0"/>
              <a:t>Theological advice</a:t>
            </a:r>
          </a:p>
          <a:p>
            <a:pPr lvl="1"/>
            <a:r>
              <a:rPr lang="en-US" dirty="0"/>
              <a:t>Connected to larger WELS community</a:t>
            </a:r>
          </a:p>
          <a:p>
            <a:pPr lvl="1"/>
            <a:r>
              <a:rPr lang="en-US" dirty="0"/>
              <a:t>Religious support team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7B0023-EDFB-4E66-BFCB-5549C6475909}"/>
              </a:ext>
            </a:extLst>
          </p:cNvPr>
          <p:cNvSpPr/>
          <p:nvPr/>
        </p:nvSpPr>
        <p:spPr>
          <a:xfrm>
            <a:off x="5634237" y="2644642"/>
            <a:ext cx="461763" cy="3340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B2AB8-DB14-408D-8DD6-4DFCA5421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7" t="7337"/>
          <a:stretch/>
        </p:blipFill>
        <p:spPr>
          <a:xfrm>
            <a:off x="5777511" y="1856451"/>
            <a:ext cx="3194047" cy="1830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13C0D-D234-4F88-836E-EFA832F028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5"/>
          <a:stretch/>
        </p:blipFill>
        <p:spPr>
          <a:xfrm>
            <a:off x="7539694" y="4064075"/>
            <a:ext cx="2566726" cy="21843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189446D-07AF-4B78-AA43-426CBDCA4DA3}"/>
              </a:ext>
            </a:extLst>
          </p:cNvPr>
          <p:cNvSpPr/>
          <p:nvPr/>
        </p:nvSpPr>
        <p:spPr>
          <a:xfrm>
            <a:off x="7374534" y="3920422"/>
            <a:ext cx="356800" cy="3175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2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7B88-618F-4C9C-A648-5FE3C2F3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2AD70-12BC-4807-A051-9EE5FE5B4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has changed?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D9513-AB92-4641-B92A-12F3E7BB61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</a:t>
            </a:r>
          </a:p>
          <a:p>
            <a:r>
              <a:rPr lang="en-US" dirty="0"/>
              <a:t>Spoken language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Meal times</a:t>
            </a:r>
          </a:p>
          <a:p>
            <a:r>
              <a:rPr lang="en-US" dirty="0"/>
              <a:t>Chores</a:t>
            </a:r>
          </a:p>
          <a:p>
            <a:r>
              <a:rPr lang="en-US" dirty="0"/>
              <a:t>Bedtime</a:t>
            </a:r>
          </a:p>
          <a:p>
            <a:r>
              <a:rPr lang="en-US" dirty="0"/>
              <a:t>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E0A63-BF9B-426E-B1B4-C36572D28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137" y="2721483"/>
            <a:ext cx="4754880" cy="3383280"/>
          </a:xfrm>
        </p:spPr>
        <p:txBody>
          <a:bodyPr>
            <a:normAutofit/>
          </a:bodyPr>
          <a:lstStyle/>
          <a:p>
            <a:r>
              <a:rPr lang="en-US" dirty="0"/>
              <a:t>Classmates</a:t>
            </a:r>
          </a:p>
          <a:p>
            <a:r>
              <a:rPr lang="en-US" dirty="0"/>
              <a:t>Church</a:t>
            </a:r>
          </a:p>
          <a:p>
            <a:r>
              <a:rPr lang="en-US" dirty="0"/>
              <a:t>Expectations</a:t>
            </a:r>
          </a:p>
          <a:p>
            <a:r>
              <a:rPr lang="en-US" dirty="0"/>
              <a:t>Support group</a:t>
            </a:r>
          </a:p>
          <a:p>
            <a:r>
              <a:rPr lang="en-US" dirty="0"/>
              <a:t>Seasons</a:t>
            </a:r>
          </a:p>
          <a:p>
            <a:r>
              <a:rPr lang="en-US" dirty="0"/>
              <a:t>Beliefs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C1CC3-35C1-48AE-BC3D-1E20EAD1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0" t="1714"/>
          <a:stretch/>
        </p:blipFill>
        <p:spPr>
          <a:xfrm>
            <a:off x="7895596" y="3854767"/>
            <a:ext cx="3378353" cy="23936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89B513E-65D3-4FE9-9227-33EDF4AE9B67}"/>
              </a:ext>
            </a:extLst>
          </p:cNvPr>
          <p:cNvSpPr/>
          <p:nvPr/>
        </p:nvSpPr>
        <p:spPr>
          <a:xfrm>
            <a:off x="9275411" y="3559042"/>
            <a:ext cx="996532" cy="4051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840075-7E52-45DB-895D-26D8D9495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2"/>
          <a:stretch/>
        </p:blipFill>
        <p:spPr>
          <a:xfrm>
            <a:off x="7146329" y="3429000"/>
            <a:ext cx="3872191" cy="3107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77B88-618F-4C9C-A648-5FE3C2F3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Change in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2AD70-12BC-4807-A051-9EE5FE5B4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change?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D9513-AB92-4641-B92A-12F3E7BB61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Expectations</a:t>
            </a:r>
          </a:p>
          <a:p>
            <a:r>
              <a:rPr lang="en-US" dirty="0"/>
              <a:t>Support structure</a:t>
            </a:r>
          </a:p>
          <a:p>
            <a:r>
              <a:rPr lang="en-US" dirty="0"/>
              <a:t>Priorities</a:t>
            </a:r>
          </a:p>
          <a:p>
            <a:r>
              <a:rPr lang="en-US" dirty="0"/>
              <a:t>Self-talk</a:t>
            </a:r>
          </a:p>
          <a:p>
            <a:r>
              <a:rPr lang="en-US" dirty="0"/>
              <a:t>Sense of adventure</a:t>
            </a:r>
          </a:p>
          <a:p>
            <a:r>
              <a:rPr lang="en-US" dirty="0"/>
              <a:t>Self-care </a:t>
            </a:r>
          </a:p>
          <a:p>
            <a:r>
              <a:rPr lang="en-US" dirty="0"/>
              <a:t>Mindset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E0A63-BF9B-426E-B1B4-C36572D28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4972" y="2814302"/>
            <a:ext cx="4754880" cy="2033895"/>
          </a:xfrm>
        </p:spPr>
        <p:txBody>
          <a:bodyPr>
            <a:normAutofit/>
          </a:bodyPr>
          <a:lstStyle/>
          <a:p>
            <a:r>
              <a:rPr lang="en-US" dirty="0"/>
              <a:t>Fears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Self-esteem</a:t>
            </a:r>
          </a:p>
        </p:txBody>
      </p:sp>
    </p:spTree>
    <p:extLst>
      <p:ext uri="{BB962C8B-B14F-4D97-AF65-F5344CB8AC3E}">
        <p14:creationId xmlns:p14="http://schemas.microsoft.com/office/powerpoint/2010/main" val="81505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1CAF-AA83-4B42-BF2B-591BAFE8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5847-EC7B-4B29-8AC6-1560EB3E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openly &amp; often</a:t>
            </a:r>
          </a:p>
          <a:p>
            <a:r>
              <a:rPr lang="en-US" dirty="0"/>
              <a:t>Note any changes &amp; ask for help</a:t>
            </a:r>
          </a:p>
          <a:p>
            <a:r>
              <a:rPr lang="en-US" dirty="0"/>
              <a:t>Pray</a:t>
            </a:r>
          </a:p>
          <a:p>
            <a:r>
              <a:rPr lang="en-US" dirty="0"/>
              <a:t>Step up to the plate</a:t>
            </a:r>
          </a:p>
          <a:p>
            <a:r>
              <a:rPr lang="en-US" dirty="0"/>
              <a:t>Look towards your community</a:t>
            </a:r>
          </a:p>
          <a:p>
            <a:r>
              <a:rPr lang="en-US" dirty="0"/>
              <a:t>Speak positively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7B0023-EDFB-4E66-BFCB-5549C6475909}"/>
              </a:ext>
            </a:extLst>
          </p:cNvPr>
          <p:cNvSpPr/>
          <p:nvPr/>
        </p:nvSpPr>
        <p:spPr>
          <a:xfrm>
            <a:off x="5634237" y="2644642"/>
            <a:ext cx="461763" cy="3340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104B5-7E51-4D67-A4F7-DFA26E870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3" t="5134" r="20438" b="6547"/>
          <a:stretch/>
        </p:blipFill>
        <p:spPr>
          <a:xfrm>
            <a:off x="6079435" y="1660885"/>
            <a:ext cx="4926192" cy="44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6498A9-FCD2-4A0C-8030-613B993DA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l="29847" t="12725" r="37664" b="31045"/>
          <a:stretch/>
        </p:blipFill>
        <p:spPr>
          <a:xfrm rot="17629607">
            <a:off x="9022761" y="2049235"/>
            <a:ext cx="1653174" cy="1675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4D6B2-0AE8-4A61-A21B-67D5AAD5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Manatee Family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7EB23-27DE-40A0-920D-FABF7152C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Next on the Agenda?</a:t>
            </a:r>
          </a:p>
        </p:txBody>
      </p:sp>
    </p:spTree>
    <p:extLst>
      <p:ext uri="{BB962C8B-B14F-4D97-AF65-F5344CB8AC3E}">
        <p14:creationId xmlns:p14="http://schemas.microsoft.com/office/powerpoint/2010/main" val="38425687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105</TotalTime>
  <Words>334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Corbel</vt:lpstr>
      <vt:lpstr>Basis</vt:lpstr>
      <vt:lpstr>Mental Health</vt:lpstr>
      <vt:lpstr>Factors Affecting Mental Health Today</vt:lpstr>
      <vt:lpstr>Statistics on Social Media</vt:lpstr>
      <vt:lpstr>Treating Internet Addiction</vt:lpstr>
      <vt:lpstr>Mental Health Services at MLHS</vt:lpstr>
      <vt:lpstr>Change in Environment</vt:lpstr>
      <vt:lpstr>Change in Environment</vt:lpstr>
      <vt:lpstr>Lack of Guidance</vt:lpstr>
      <vt:lpstr>Manatee Family </vt:lpstr>
      <vt:lpstr>Updates for the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Renee Ruediger</dc:creator>
  <cp:lastModifiedBy>Renee Ruediger</cp:lastModifiedBy>
  <cp:revision>12</cp:revision>
  <dcterms:created xsi:type="dcterms:W3CDTF">2024-10-10T17:06:21Z</dcterms:created>
  <dcterms:modified xsi:type="dcterms:W3CDTF">2024-10-28T13:37:07Z</dcterms:modified>
</cp:coreProperties>
</file>