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sldIdLst>
    <p:sldId id="256" r:id="rId2"/>
    <p:sldId id="273" r:id="rId3"/>
    <p:sldId id="282" r:id="rId4"/>
    <p:sldId id="275" r:id="rId5"/>
    <p:sldId id="278" r:id="rId6"/>
    <p:sldId id="283" r:id="rId7"/>
    <p:sldId id="284" r:id="rId8"/>
    <p:sldId id="267"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7" autoAdjust="0"/>
    <p:restoredTop sz="94660"/>
  </p:normalViewPr>
  <p:slideViewPr>
    <p:cSldViewPr snapToGrid="0">
      <p:cViewPr varScale="1">
        <p:scale>
          <a:sx n="87" d="100"/>
          <a:sy n="87" d="100"/>
        </p:scale>
        <p:origin x="57" y="56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3/7/2025</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3/7/2025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3/7/2025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3/7/2025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3/7/2025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3/7/2025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3/7/2025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3/7/2025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3/7/2025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3/7/2025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3/7/2025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3/7/2025</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F15F5-2DBE-4252-B979-9E0DB6DA8667}"/>
              </a:ext>
            </a:extLst>
          </p:cNvPr>
          <p:cNvSpPr>
            <a:spLocks noGrp="1"/>
          </p:cNvSpPr>
          <p:nvPr>
            <p:ph type="ctrTitle"/>
          </p:nvPr>
        </p:nvSpPr>
        <p:spPr/>
        <p:txBody>
          <a:bodyPr/>
          <a:lstStyle/>
          <a:p>
            <a:r>
              <a:rPr lang="en-US" dirty="0"/>
              <a:t>Dealing with Disobedience</a:t>
            </a:r>
          </a:p>
        </p:txBody>
      </p:sp>
      <p:sp>
        <p:nvSpPr>
          <p:cNvPr id="3" name="Subtitle 2">
            <a:extLst>
              <a:ext uri="{FF2B5EF4-FFF2-40B4-BE49-F238E27FC236}">
                <a16:creationId xmlns:a16="http://schemas.microsoft.com/office/drawing/2014/main" id="{1DEC9DDD-88B9-4D89-B79F-0683D7249282}"/>
              </a:ext>
            </a:extLst>
          </p:cNvPr>
          <p:cNvSpPr>
            <a:spLocks noGrp="1"/>
          </p:cNvSpPr>
          <p:nvPr>
            <p:ph type="subTitle" idx="1"/>
          </p:nvPr>
        </p:nvSpPr>
        <p:spPr/>
        <p:txBody>
          <a:bodyPr/>
          <a:lstStyle/>
          <a:p>
            <a:r>
              <a:rPr lang="en-US" dirty="0"/>
              <a:t>Why are they acting up?</a:t>
            </a:r>
          </a:p>
        </p:txBody>
      </p:sp>
    </p:spTree>
    <p:extLst>
      <p:ext uri="{BB962C8B-B14F-4D97-AF65-F5344CB8AC3E}">
        <p14:creationId xmlns:p14="http://schemas.microsoft.com/office/powerpoint/2010/main" val="1264986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B61E2-E907-49BA-B312-684B9A451AB6}"/>
              </a:ext>
            </a:extLst>
          </p:cNvPr>
          <p:cNvSpPr>
            <a:spLocks noGrp="1"/>
          </p:cNvSpPr>
          <p:nvPr>
            <p:ph type="title"/>
          </p:nvPr>
        </p:nvSpPr>
        <p:spPr>
          <a:xfrm>
            <a:off x="1143000" y="609600"/>
            <a:ext cx="4069628" cy="1356360"/>
          </a:xfrm>
        </p:spPr>
        <p:txBody>
          <a:bodyPr>
            <a:normAutofit/>
          </a:bodyPr>
          <a:lstStyle/>
          <a:p>
            <a:r>
              <a:rPr lang="en-US" sz="3800" dirty="0"/>
              <a:t>Example Family</a:t>
            </a:r>
          </a:p>
        </p:txBody>
      </p:sp>
      <p:sp>
        <p:nvSpPr>
          <p:cNvPr id="4" name="Rectangle 3">
            <a:extLst>
              <a:ext uri="{FF2B5EF4-FFF2-40B4-BE49-F238E27FC236}">
                <a16:creationId xmlns:a16="http://schemas.microsoft.com/office/drawing/2014/main" id="{F97923E0-81ED-4385-AA2E-1585BEF5DF8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9AC1C2D2-66C0-4B37-BE0E-34D6F0411955}"/>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a:extLst>
              <a:ext uri="{FF2B5EF4-FFF2-40B4-BE49-F238E27FC236}">
                <a16:creationId xmlns:a16="http://schemas.microsoft.com/office/drawing/2014/main" id="{C4B135C7-4FCE-41E8-8C19-73C744F3D63D}"/>
              </a:ext>
            </a:extLst>
          </p:cNvPr>
          <p:cNvPicPr>
            <a:picLocks noChangeAspect="1"/>
          </p:cNvPicPr>
          <p:nvPr/>
        </p:nvPicPr>
        <p:blipFill rotWithShape="1">
          <a:blip r:embed="rId2"/>
          <a:srcRect l="5168"/>
          <a:stretch/>
        </p:blipFill>
        <p:spPr>
          <a:xfrm>
            <a:off x="720934" y="2692972"/>
            <a:ext cx="4392798" cy="3212737"/>
          </a:xfrm>
          <a:prstGeom prst="rect">
            <a:avLst/>
          </a:prstGeom>
        </p:spPr>
      </p:pic>
      <p:sp>
        <p:nvSpPr>
          <p:cNvPr id="7" name="Rectangle 6">
            <a:extLst>
              <a:ext uri="{FF2B5EF4-FFF2-40B4-BE49-F238E27FC236}">
                <a16:creationId xmlns:a16="http://schemas.microsoft.com/office/drawing/2014/main" id="{07C678E1-430A-41D7-8358-F3DF56C3804F}"/>
              </a:ext>
            </a:extLst>
          </p:cNvPr>
          <p:cNvSpPr/>
          <p:nvPr/>
        </p:nvSpPr>
        <p:spPr>
          <a:xfrm>
            <a:off x="5375066" y="960606"/>
            <a:ext cx="6096000" cy="4446730"/>
          </a:xfrm>
          <a:prstGeom prst="rect">
            <a:avLst/>
          </a:prstGeom>
        </p:spPr>
        <p:txBody>
          <a:bodyPr>
            <a:spAutoFit/>
          </a:bodyPr>
          <a:lstStyle/>
          <a:p>
            <a:pPr>
              <a:lnSpc>
                <a:spcPct val="200000"/>
              </a:lnSpc>
            </a:pPr>
            <a:r>
              <a:rPr lang="en-US" dirty="0">
                <a:solidFill>
                  <a:schemeClr val="accent1"/>
                </a:solidFill>
              </a:rPr>
              <a:t>Mr. &amp; Mrs. Smith got along well with Susie all of 1</a:t>
            </a:r>
            <a:r>
              <a:rPr lang="en-US" baseline="30000" dirty="0">
                <a:solidFill>
                  <a:schemeClr val="accent1"/>
                </a:solidFill>
              </a:rPr>
              <a:t>st</a:t>
            </a:r>
            <a:r>
              <a:rPr lang="en-US" dirty="0">
                <a:solidFill>
                  <a:schemeClr val="accent1"/>
                </a:solidFill>
              </a:rPr>
              <a:t> semester. She finished all her homework and chores; she would go to school events; she even made a close group of friends. All of a sudden, when 2</a:t>
            </a:r>
            <a:r>
              <a:rPr lang="en-US" baseline="30000" dirty="0">
                <a:solidFill>
                  <a:schemeClr val="accent1"/>
                </a:solidFill>
              </a:rPr>
              <a:t>nd</a:t>
            </a:r>
            <a:r>
              <a:rPr lang="en-US" dirty="0">
                <a:solidFill>
                  <a:schemeClr val="accent1"/>
                </a:solidFill>
              </a:rPr>
              <a:t> semester came around, Susie was a nightmare! She never did her chores, got snippy at her host parents, and doesn’t hang out with her friends anymore.</a:t>
            </a:r>
          </a:p>
          <a:p>
            <a:pPr>
              <a:lnSpc>
                <a:spcPct val="200000"/>
              </a:lnSpc>
            </a:pPr>
            <a:endParaRPr lang="en-US" dirty="0">
              <a:solidFill>
                <a:schemeClr val="accent1"/>
              </a:solidFill>
            </a:endParaRPr>
          </a:p>
          <a:p>
            <a:pPr>
              <a:lnSpc>
                <a:spcPct val="200000"/>
              </a:lnSpc>
            </a:pPr>
            <a:r>
              <a:rPr lang="en-US" dirty="0">
                <a:solidFill>
                  <a:schemeClr val="accent1"/>
                </a:solidFill>
              </a:rPr>
              <a:t>What do you think is going on?</a:t>
            </a:r>
          </a:p>
        </p:txBody>
      </p:sp>
    </p:spTree>
    <p:extLst>
      <p:ext uri="{BB962C8B-B14F-4D97-AF65-F5344CB8AC3E}">
        <p14:creationId xmlns:p14="http://schemas.microsoft.com/office/powerpoint/2010/main" val="2778394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B61E2-E907-49BA-B312-684B9A451AB6}"/>
              </a:ext>
            </a:extLst>
          </p:cNvPr>
          <p:cNvSpPr>
            <a:spLocks noGrp="1"/>
          </p:cNvSpPr>
          <p:nvPr>
            <p:ph type="title"/>
          </p:nvPr>
        </p:nvSpPr>
        <p:spPr>
          <a:xfrm>
            <a:off x="1143000" y="609600"/>
            <a:ext cx="4069628" cy="1356360"/>
          </a:xfrm>
        </p:spPr>
        <p:txBody>
          <a:bodyPr>
            <a:normAutofit/>
          </a:bodyPr>
          <a:lstStyle/>
          <a:p>
            <a:r>
              <a:rPr lang="en-US" sz="3800" dirty="0"/>
              <a:t>Susie’s Thoughts</a:t>
            </a:r>
          </a:p>
        </p:txBody>
      </p:sp>
      <p:sp>
        <p:nvSpPr>
          <p:cNvPr id="4" name="Rectangle 3">
            <a:extLst>
              <a:ext uri="{FF2B5EF4-FFF2-40B4-BE49-F238E27FC236}">
                <a16:creationId xmlns:a16="http://schemas.microsoft.com/office/drawing/2014/main" id="{F97923E0-81ED-4385-AA2E-1585BEF5DF8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9AC1C2D2-66C0-4B37-BE0E-34D6F0411955}"/>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a:extLst>
              <a:ext uri="{FF2B5EF4-FFF2-40B4-BE49-F238E27FC236}">
                <a16:creationId xmlns:a16="http://schemas.microsoft.com/office/drawing/2014/main" id="{C4B135C7-4FCE-41E8-8C19-73C744F3D63D}"/>
              </a:ext>
            </a:extLst>
          </p:cNvPr>
          <p:cNvPicPr>
            <a:picLocks noChangeAspect="1"/>
          </p:cNvPicPr>
          <p:nvPr/>
        </p:nvPicPr>
        <p:blipFill rotWithShape="1">
          <a:blip r:embed="rId2"/>
          <a:srcRect l="5168"/>
          <a:stretch/>
        </p:blipFill>
        <p:spPr>
          <a:xfrm>
            <a:off x="720934" y="2692972"/>
            <a:ext cx="4392798" cy="3212737"/>
          </a:xfrm>
          <a:prstGeom prst="rect">
            <a:avLst/>
          </a:prstGeom>
        </p:spPr>
      </p:pic>
      <p:sp>
        <p:nvSpPr>
          <p:cNvPr id="7" name="Rectangle 6">
            <a:extLst>
              <a:ext uri="{FF2B5EF4-FFF2-40B4-BE49-F238E27FC236}">
                <a16:creationId xmlns:a16="http://schemas.microsoft.com/office/drawing/2014/main" id="{07C678E1-430A-41D7-8358-F3DF56C3804F}"/>
              </a:ext>
            </a:extLst>
          </p:cNvPr>
          <p:cNvSpPr/>
          <p:nvPr/>
        </p:nvSpPr>
        <p:spPr>
          <a:xfrm>
            <a:off x="5375066" y="960606"/>
            <a:ext cx="6096000" cy="5000728"/>
          </a:xfrm>
          <a:prstGeom prst="rect">
            <a:avLst/>
          </a:prstGeom>
        </p:spPr>
        <p:txBody>
          <a:bodyPr>
            <a:spAutoFit/>
          </a:bodyPr>
          <a:lstStyle/>
          <a:p>
            <a:pPr>
              <a:lnSpc>
                <a:spcPct val="200000"/>
              </a:lnSpc>
            </a:pPr>
            <a:r>
              <a:rPr lang="en-US" dirty="0">
                <a:solidFill>
                  <a:schemeClr val="accent1"/>
                </a:solidFill>
              </a:rPr>
              <a:t>Susie has gotten used to living in America and has started taking things for granted. She has been homesick recently and feels too down to finish her chores. Susie has also been stressed at school, so she hasn’t spent as much time around others—so that she can regain her energy.</a:t>
            </a:r>
          </a:p>
          <a:p>
            <a:pPr>
              <a:lnSpc>
                <a:spcPct val="200000"/>
              </a:lnSpc>
            </a:pPr>
            <a:endParaRPr lang="en-US" dirty="0">
              <a:solidFill>
                <a:schemeClr val="accent1"/>
              </a:solidFill>
            </a:endParaRPr>
          </a:p>
          <a:p>
            <a:pPr>
              <a:lnSpc>
                <a:spcPct val="200000"/>
              </a:lnSpc>
            </a:pPr>
            <a:r>
              <a:rPr lang="en-US" dirty="0">
                <a:solidFill>
                  <a:schemeClr val="accent1"/>
                </a:solidFill>
              </a:rPr>
              <a:t>Susie didn’t realize so much was going wrong from the perspective of her host parents, but she also doesn’t know if she can fix anything.</a:t>
            </a:r>
          </a:p>
        </p:txBody>
      </p:sp>
    </p:spTree>
    <p:extLst>
      <p:ext uri="{BB962C8B-B14F-4D97-AF65-F5344CB8AC3E}">
        <p14:creationId xmlns:p14="http://schemas.microsoft.com/office/powerpoint/2010/main" val="2594648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B61E2-E907-49BA-B312-684B9A451AB6}"/>
              </a:ext>
            </a:extLst>
          </p:cNvPr>
          <p:cNvSpPr>
            <a:spLocks noGrp="1"/>
          </p:cNvSpPr>
          <p:nvPr>
            <p:ph type="title"/>
          </p:nvPr>
        </p:nvSpPr>
        <p:spPr/>
        <p:txBody>
          <a:bodyPr>
            <a:normAutofit/>
          </a:bodyPr>
          <a:lstStyle/>
          <a:p>
            <a:r>
              <a:rPr lang="en-US" sz="4000" dirty="0"/>
              <a:t>The 8 C’s of Hosting</a:t>
            </a:r>
          </a:p>
        </p:txBody>
      </p:sp>
      <p:sp>
        <p:nvSpPr>
          <p:cNvPr id="4" name="Rectangle 3">
            <a:extLst>
              <a:ext uri="{FF2B5EF4-FFF2-40B4-BE49-F238E27FC236}">
                <a16:creationId xmlns:a16="http://schemas.microsoft.com/office/drawing/2014/main" id="{F97923E0-81ED-4385-AA2E-1585BEF5DF8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9AC1C2D2-66C0-4B37-BE0E-34D6F0411955}"/>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8C9D0572-6FBF-4BAC-BFA7-392096BE1E81}"/>
              </a:ext>
            </a:extLst>
          </p:cNvPr>
          <p:cNvSpPr/>
          <p:nvPr/>
        </p:nvSpPr>
        <p:spPr>
          <a:xfrm>
            <a:off x="1173480" y="1709377"/>
            <a:ext cx="9875520" cy="4644348"/>
          </a:xfrm>
          <a:prstGeom prst="rect">
            <a:avLst/>
          </a:prstGeom>
        </p:spPr>
        <p:txBody>
          <a:bodyPr wrap="square">
            <a:spAutoFit/>
          </a:bodyPr>
          <a:lstStyle/>
          <a:p>
            <a:pPr marL="342900" indent="-342900">
              <a:lnSpc>
                <a:spcPct val="200000"/>
              </a:lnSpc>
              <a:buAutoNum type="arabicPeriod"/>
            </a:pPr>
            <a:r>
              <a:rPr lang="en-US" sz="1500" b="1" dirty="0">
                <a:solidFill>
                  <a:schemeClr val="accent4">
                    <a:lumMod val="75000"/>
                  </a:schemeClr>
                </a:solidFill>
              </a:rPr>
              <a:t>Calm: </a:t>
            </a:r>
            <a:r>
              <a:rPr lang="en-US" sz="1500" dirty="0">
                <a:solidFill>
                  <a:schemeClr val="accent4">
                    <a:lumMod val="75000"/>
                  </a:schemeClr>
                </a:solidFill>
              </a:rPr>
              <a:t>Losing your temper will never solve the problem. Demonstrate control for them to mimic.</a:t>
            </a:r>
            <a:endParaRPr lang="en-US" sz="1500" b="1" dirty="0">
              <a:solidFill>
                <a:schemeClr val="accent4">
                  <a:lumMod val="75000"/>
                </a:schemeClr>
              </a:solidFill>
            </a:endParaRPr>
          </a:p>
          <a:p>
            <a:pPr marL="342900" indent="-342900">
              <a:lnSpc>
                <a:spcPct val="200000"/>
              </a:lnSpc>
              <a:buAutoNum type="arabicPeriod"/>
            </a:pPr>
            <a:r>
              <a:rPr lang="en-US" sz="1500" b="1" dirty="0">
                <a:solidFill>
                  <a:schemeClr val="accent4">
                    <a:lumMod val="75000"/>
                  </a:schemeClr>
                </a:solidFill>
              </a:rPr>
              <a:t>Clear: </a:t>
            </a:r>
            <a:r>
              <a:rPr lang="en-US" sz="1500" dirty="0">
                <a:solidFill>
                  <a:schemeClr val="accent4">
                    <a:lumMod val="75000"/>
                  </a:schemeClr>
                </a:solidFill>
              </a:rPr>
              <a:t>Keep in mind that English is not their first language, and being clear is the best way to make sure they understand the situation.</a:t>
            </a:r>
          </a:p>
          <a:p>
            <a:pPr marL="342900" indent="-342900">
              <a:lnSpc>
                <a:spcPct val="200000"/>
              </a:lnSpc>
              <a:buAutoNum type="arabicPeriod"/>
            </a:pPr>
            <a:r>
              <a:rPr lang="en-US" sz="1500" b="1" dirty="0">
                <a:solidFill>
                  <a:schemeClr val="accent4">
                    <a:lumMod val="75000"/>
                  </a:schemeClr>
                </a:solidFill>
              </a:rPr>
              <a:t>Connected: </a:t>
            </a:r>
            <a:r>
              <a:rPr lang="en-US" sz="1500" dirty="0">
                <a:solidFill>
                  <a:schemeClr val="accent4">
                    <a:lumMod val="75000"/>
                  </a:schemeClr>
                </a:solidFill>
              </a:rPr>
              <a:t>Remind your student that you care for them, and love them. </a:t>
            </a:r>
            <a:endParaRPr lang="en-US" sz="1500" b="1" dirty="0">
              <a:solidFill>
                <a:schemeClr val="accent4">
                  <a:lumMod val="75000"/>
                </a:schemeClr>
              </a:solidFill>
            </a:endParaRPr>
          </a:p>
          <a:p>
            <a:pPr marL="342900" indent="-342900">
              <a:lnSpc>
                <a:spcPct val="200000"/>
              </a:lnSpc>
              <a:buAutoNum type="arabicPeriod"/>
            </a:pPr>
            <a:r>
              <a:rPr lang="en-US" sz="1500" b="1" dirty="0">
                <a:solidFill>
                  <a:schemeClr val="accent4">
                    <a:lumMod val="75000"/>
                  </a:schemeClr>
                </a:solidFill>
              </a:rPr>
              <a:t>Consistent: </a:t>
            </a:r>
            <a:r>
              <a:rPr lang="en-US" sz="1500" dirty="0">
                <a:solidFill>
                  <a:schemeClr val="accent4">
                    <a:lumMod val="75000"/>
                  </a:schemeClr>
                </a:solidFill>
              </a:rPr>
              <a:t>Have repetitious consequences for their actions. Make sure they know what the consequences are </a:t>
            </a:r>
            <a:endParaRPr lang="en-US" sz="1500" b="1" dirty="0">
              <a:solidFill>
                <a:schemeClr val="accent4">
                  <a:lumMod val="75000"/>
                </a:schemeClr>
              </a:solidFill>
            </a:endParaRPr>
          </a:p>
          <a:p>
            <a:pPr marL="342900" indent="-342900">
              <a:lnSpc>
                <a:spcPct val="200000"/>
              </a:lnSpc>
              <a:buAutoNum type="arabicPeriod"/>
            </a:pPr>
            <a:r>
              <a:rPr lang="en-US" sz="1500" b="1" dirty="0">
                <a:solidFill>
                  <a:schemeClr val="accent4">
                    <a:lumMod val="75000"/>
                  </a:schemeClr>
                </a:solidFill>
              </a:rPr>
              <a:t>Communicative: </a:t>
            </a:r>
            <a:r>
              <a:rPr lang="en-US" sz="1500" dirty="0">
                <a:solidFill>
                  <a:schemeClr val="accent4">
                    <a:lumMod val="75000"/>
                  </a:schemeClr>
                </a:solidFill>
              </a:rPr>
              <a:t>Teens already have selective hearing, so being as communicative as possible will give the best results.</a:t>
            </a:r>
            <a:endParaRPr lang="en-US" sz="1500" b="1" dirty="0">
              <a:solidFill>
                <a:schemeClr val="accent4">
                  <a:lumMod val="75000"/>
                </a:schemeClr>
              </a:solidFill>
            </a:endParaRPr>
          </a:p>
          <a:p>
            <a:pPr marL="342900" indent="-342900">
              <a:lnSpc>
                <a:spcPct val="200000"/>
              </a:lnSpc>
              <a:buAutoNum type="arabicPeriod"/>
            </a:pPr>
            <a:r>
              <a:rPr lang="en-US" sz="1500" b="1" dirty="0">
                <a:solidFill>
                  <a:schemeClr val="accent4">
                    <a:lumMod val="75000"/>
                  </a:schemeClr>
                </a:solidFill>
              </a:rPr>
              <a:t>Cooperative: </a:t>
            </a:r>
            <a:r>
              <a:rPr lang="en-US" sz="1500" dirty="0">
                <a:solidFill>
                  <a:schemeClr val="accent4">
                    <a:lumMod val="75000"/>
                  </a:schemeClr>
                </a:solidFill>
              </a:rPr>
              <a:t>Understand the differences you all face. Is this something worth fighting about? Is there middle ground? Can everyone be happy?</a:t>
            </a:r>
          </a:p>
          <a:p>
            <a:pPr marL="342900" indent="-342900">
              <a:lnSpc>
                <a:spcPct val="200000"/>
              </a:lnSpc>
              <a:buAutoNum type="arabicPeriod"/>
            </a:pPr>
            <a:r>
              <a:rPr lang="en-US" sz="1500" b="1" dirty="0">
                <a:solidFill>
                  <a:schemeClr val="accent4">
                    <a:lumMod val="75000"/>
                  </a:schemeClr>
                </a:solidFill>
              </a:rPr>
              <a:t>Choiceful:</a:t>
            </a:r>
            <a:r>
              <a:rPr lang="en-US" sz="1500" dirty="0">
                <a:solidFill>
                  <a:schemeClr val="accent4">
                    <a:lumMod val="75000"/>
                  </a:schemeClr>
                </a:solidFill>
              </a:rPr>
              <a:t> Disciplining your student when they are in the wrong is a great way of showing them what the best option is.</a:t>
            </a:r>
          </a:p>
          <a:p>
            <a:pPr marL="342900" indent="-342900">
              <a:lnSpc>
                <a:spcPct val="200000"/>
              </a:lnSpc>
              <a:buAutoNum type="arabicPeriod"/>
            </a:pPr>
            <a:r>
              <a:rPr lang="en-US" sz="1500" b="1" dirty="0">
                <a:solidFill>
                  <a:schemeClr val="accent4">
                    <a:lumMod val="75000"/>
                  </a:schemeClr>
                </a:solidFill>
              </a:rPr>
              <a:t>Christ-Centered: </a:t>
            </a:r>
            <a:r>
              <a:rPr lang="en-US" sz="1500" dirty="0">
                <a:solidFill>
                  <a:schemeClr val="accent4">
                    <a:lumMod val="75000"/>
                  </a:schemeClr>
                </a:solidFill>
              </a:rPr>
              <a:t>Keep Christ in the middle of it. We are all sinful and need Him.</a:t>
            </a:r>
            <a:endParaRPr lang="en-US" sz="1500" b="1" dirty="0">
              <a:solidFill>
                <a:schemeClr val="accent4">
                  <a:lumMod val="75000"/>
                </a:schemeClr>
              </a:solidFill>
            </a:endParaRPr>
          </a:p>
        </p:txBody>
      </p:sp>
    </p:spTree>
    <p:extLst>
      <p:ext uri="{BB962C8B-B14F-4D97-AF65-F5344CB8AC3E}">
        <p14:creationId xmlns:p14="http://schemas.microsoft.com/office/powerpoint/2010/main" val="515568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B61E2-E907-49BA-B312-684B9A451AB6}"/>
              </a:ext>
            </a:extLst>
          </p:cNvPr>
          <p:cNvSpPr>
            <a:spLocks noGrp="1"/>
          </p:cNvSpPr>
          <p:nvPr>
            <p:ph type="title"/>
          </p:nvPr>
        </p:nvSpPr>
        <p:spPr>
          <a:xfrm>
            <a:off x="1158240" y="2750820"/>
            <a:ext cx="9875520" cy="1356360"/>
          </a:xfrm>
        </p:spPr>
        <p:txBody>
          <a:bodyPr>
            <a:noAutofit/>
          </a:bodyPr>
          <a:lstStyle/>
          <a:p>
            <a:pPr algn="ctr"/>
            <a:r>
              <a:rPr lang="en-US" dirty="0"/>
              <a:t>Let all bitterness and wrath and anger and clamor and slander be put away from you, along with all malice. Be kind to one another, tenderhearted, forgiving one another, as God in Christ forgave you</a:t>
            </a:r>
            <a:r>
              <a:rPr lang="en-US" sz="5000" dirty="0"/>
              <a:t>.</a:t>
            </a:r>
            <a:br>
              <a:rPr lang="en-US" sz="5000" dirty="0"/>
            </a:br>
            <a:r>
              <a:rPr lang="en-US" sz="5000" dirty="0"/>
              <a:t>- Ephesians 4:31-32</a:t>
            </a:r>
          </a:p>
        </p:txBody>
      </p:sp>
      <p:sp>
        <p:nvSpPr>
          <p:cNvPr id="4" name="Rectangle 3">
            <a:extLst>
              <a:ext uri="{FF2B5EF4-FFF2-40B4-BE49-F238E27FC236}">
                <a16:creationId xmlns:a16="http://schemas.microsoft.com/office/drawing/2014/main" id="{F97923E0-81ED-4385-AA2E-1585BEF5DF8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9AC1C2D2-66C0-4B37-BE0E-34D6F0411955}"/>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983125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B61E2-E907-49BA-B312-684B9A451AB6}"/>
              </a:ext>
            </a:extLst>
          </p:cNvPr>
          <p:cNvSpPr>
            <a:spLocks noGrp="1"/>
          </p:cNvSpPr>
          <p:nvPr>
            <p:ph type="title"/>
          </p:nvPr>
        </p:nvSpPr>
        <p:spPr>
          <a:xfrm>
            <a:off x="1143000" y="609600"/>
            <a:ext cx="9785996" cy="1356360"/>
          </a:xfrm>
        </p:spPr>
        <p:txBody>
          <a:bodyPr>
            <a:normAutofit/>
          </a:bodyPr>
          <a:lstStyle/>
          <a:p>
            <a:r>
              <a:rPr lang="en-US" sz="3800" dirty="0"/>
              <a:t>How Should We React </a:t>
            </a:r>
          </a:p>
        </p:txBody>
      </p:sp>
      <p:sp>
        <p:nvSpPr>
          <p:cNvPr id="4" name="Rectangle 3">
            <a:extLst>
              <a:ext uri="{FF2B5EF4-FFF2-40B4-BE49-F238E27FC236}">
                <a16:creationId xmlns:a16="http://schemas.microsoft.com/office/drawing/2014/main" id="{F97923E0-81ED-4385-AA2E-1585BEF5DF8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9AC1C2D2-66C0-4B37-BE0E-34D6F0411955}"/>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07C678E1-430A-41D7-8358-F3DF56C3804F}"/>
              </a:ext>
            </a:extLst>
          </p:cNvPr>
          <p:cNvSpPr/>
          <p:nvPr/>
        </p:nvSpPr>
        <p:spPr>
          <a:xfrm>
            <a:off x="1143000" y="1962950"/>
            <a:ext cx="6122922" cy="3892732"/>
          </a:xfrm>
          <a:prstGeom prst="rect">
            <a:avLst/>
          </a:prstGeom>
        </p:spPr>
        <p:txBody>
          <a:bodyPr wrap="square">
            <a:spAutoFit/>
          </a:bodyPr>
          <a:lstStyle/>
          <a:p>
            <a:pPr>
              <a:lnSpc>
                <a:spcPct val="200000"/>
              </a:lnSpc>
            </a:pPr>
            <a:r>
              <a:rPr lang="en-US" dirty="0">
                <a:solidFill>
                  <a:schemeClr val="accent1"/>
                </a:solidFill>
              </a:rPr>
              <a:t>As Christians and mentors, we should listen to our student with empathy. More likely than not, they never realized they were in the wrong. They may even need multiple conversations to show them the true nature of their actions. </a:t>
            </a:r>
          </a:p>
          <a:p>
            <a:pPr>
              <a:lnSpc>
                <a:spcPct val="200000"/>
              </a:lnSpc>
            </a:pPr>
            <a:r>
              <a:rPr lang="en-US" dirty="0">
                <a:solidFill>
                  <a:schemeClr val="accent1"/>
                </a:solidFill>
              </a:rPr>
              <a:t>Remember, they are a kid. They think they know more than they do. </a:t>
            </a:r>
            <a:r>
              <a:rPr lang="en-US" b="1" dirty="0">
                <a:solidFill>
                  <a:schemeClr val="accent1"/>
                </a:solidFill>
              </a:rPr>
              <a:t>Stay calm, listen openly, set clear rules, and set a good example.</a:t>
            </a:r>
          </a:p>
        </p:txBody>
      </p:sp>
      <p:pic>
        <p:nvPicPr>
          <p:cNvPr id="12" name="Picture 11">
            <a:extLst>
              <a:ext uri="{FF2B5EF4-FFF2-40B4-BE49-F238E27FC236}">
                <a16:creationId xmlns:a16="http://schemas.microsoft.com/office/drawing/2014/main" id="{95C7E7D4-1009-4206-A542-704F647D4FF9}"/>
              </a:ext>
            </a:extLst>
          </p:cNvPr>
          <p:cNvPicPr>
            <a:picLocks noChangeAspect="1"/>
          </p:cNvPicPr>
          <p:nvPr/>
        </p:nvPicPr>
        <p:blipFill rotWithShape="1">
          <a:blip r:embed="rId2"/>
          <a:srcRect l="2797"/>
          <a:stretch/>
        </p:blipFill>
        <p:spPr>
          <a:xfrm>
            <a:off x="7318440" y="1962950"/>
            <a:ext cx="4435029" cy="3813650"/>
          </a:xfrm>
          <a:prstGeom prst="rect">
            <a:avLst/>
          </a:prstGeom>
        </p:spPr>
      </p:pic>
    </p:spTree>
    <p:extLst>
      <p:ext uri="{BB962C8B-B14F-4D97-AF65-F5344CB8AC3E}">
        <p14:creationId xmlns:p14="http://schemas.microsoft.com/office/powerpoint/2010/main" val="443824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B61E2-E907-49BA-B312-684B9A451AB6}"/>
              </a:ext>
            </a:extLst>
          </p:cNvPr>
          <p:cNvSpPr>
            <a:spLocks noGrp="1"/>
          </p:cNvSpPr>
          <p:nvPr>
            <p:ph type="title"/>
          </p:nvPr>
        </p:nvSpPr>
        <p:spPr>
          <a:xfrm>
            <a:off x="1143000" y="609600"/>
            <a:ext cx="9785996" cy="1356360"/>
          </a:xfrm>
        </p:spPr>
        <p:txBody>
          <a:bodyPr>
            <a:normAutofit/>
          </a:bodyPr>
          <a:lstStyle/>
          <a:p>
            <a:r>
              <a:rPr lang="en-US" sz="3800" dirty="0"/>
              <a:t>If You Need Extra Help</a:t>
            </a:r>
          </a:p>
        </p:txBody>
      </p:sp>
      <p:sp>
        <p:nvSpPr>
          <p:cNvPr id="4" name="Rectangle 3">
            <a:extLst>
              <a:ext uri="{FF2B5EF4-FFF2-40B4-BE49-F238E27FC236}">
                <a16:creationId xmlns:a16="http://schemas.microsoft.com/office/drawing/2014/main" id="{F97923E0-81ED-4385-AA2E-1585BEF5DF8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9AC1C2D2-66C0-4B37-BE0E-34D6F0411955}"/>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07C678E1-430A-41D7-8358-F3DF56C3804F}"/>
              </a:ext>
            </a:extLst>
          </p:cNvPr>
          <p:cNvSpPr/>
          <p:nvPr/>
        </p:nvSpPr>
        <p:spPr>
          <a:xfrm>
            <a:off x="1143000" y="1962950"/>
            <a:ext cx="6024364" cy="3892732"/>
          </a:xfrm>
          <a:prstGeom prst="rect">
            <a:avLst/>
          </a:prstGeom>
        </p:spPr>
        <p:txBody>
          <a:bodyPr wrap="square">
            <a:spAutoFit/>
          </a:bodyPr>
          <a:lstStyle/>
          <a:p>
            <a:pPr>
              <a:lnSpc>
                <a:spcPct val="200000"/>
              </a:lnSpc>
            </a:pPr>
            <a:r>
              <a:rPr lang="en-US" dirty="0">
                <a:solidFill>
                  <a:schemeClr val="accent1"/>
                </a:solidFill>
              </a:rPr>
              <a:t>The International Coordinator is capable of a lot of things, but some matters are out of their control. Ask yourself if this is a personal difference with the student or a mental health problem. If it is a personal situation, the International Coordinator can intervene, but more serious matters deserve extra attention and may be followed up by counseling services.</a:t>
            </a:r>
            <a:endParaRPr lang="en-US" b="1" dirty="0">
              <a:solidFill>
                <a:schemeClr val="accent1"/>
              </a:solidFill>
            </a:endParaRPr>
          </a:p>
        </p:txBody>
      </p:sp>
      <p:pic>
        <p:nvPicPr>
          <p:cNvPr id="5" name="Picture 4">
            <a:extLst>
              <a:ext uri="{FF2B5EF4-FFF2-40B4-BE49-F238E27FC236}">
                <a16:creationId xmlns:a16="http://schemas.microsoft.com/office/drawing/2014/main" id="{2107BF9C-FD98-429A-A242-41C9E00411DC}"/>
              </a:ext>
            </a:extLst>
          </p:cNvPr>
          <p:cNvPicPr>
            <a:picLocks noChangeAspect="1"/>
          </p:cNvPicPr>
          <p:nvPr/>
        </p:nvPicPr>
        <p:blipFill>
          <a:blip r:embed="rId2"/>
          <a:stretch>
            <a:fillRect/>
          </a:stretch>
        </p:blipFill>
        <p:spPr>
          <a:xfrm>
            <a:off x="7855573" y="1675488"/>
            <a:ext cx="3193427" cy="3972438"/>
          </a:xfrm>
          <a:prstGeom prst="rect">
            <a:avLst/>
          </a:prstGeom>
        </p:spPr>
      </p:pic>
    </p:spTree>
    <p:extLst>
      <p:ext uri="{BB962C8B-B14F-4D97-AF65-F5344CB8AC3E}">
        <p14:creationId xmlns:p14="http://schemas.microsoft.com/office/powerpoint/2010/main" val="3443768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56498A9-FCD2-4A0C-8030-613B993DA65C}"/>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0000"/>
                    </a14:imgEffect>
                  </a14:imgLayer>
                </a14:imgProps>
              </a:ext>
            </a:extLst>
          </a:blip>
          <a:srcRect l="29847" t="12725" r="37664" b="31045"/>
          <a:stretch/>
        </p:blipFill>
        <p:spPr>
          <a:xfrm rot="17629607">
            <a:off x="9022761" y="2049235"/>
            <a:ext cx="1653174" cy="1675976"/>
          </a:xfrm>
          <a:prstGeom prst="rect">
            <a:avLst/>
          </a:prstGeom>
        </p:spPr>
      </p:pic>
      <p:sp>
        <p:nvSpPr>
          <p:cNvPr id="2" name="Title 1">
            <a:extLst>
              <a:ext uri="{FF2B5EF4-FFF2-40B4-BE49-F238E27FC236}">
                <a16:creationId xmlns:a16="http://schemas.microsoft.com/office/drawing/2014/main" id="{94D4D6B2-0AE8-4A61-A21B-67D5AAD5BF64}"/>
              </a:ext>
            </a:extLst>
          </p:cNvPr>
          <p:cNvSpPr>
            <a:spLocks noGrp="1"/>
          </p:cNvSpPr>
          <p:nvPr>
            <p:ph type="title"/>
          </p:nvPr>
        </p:nvSpPr>
        <p:spPr/>
        <p:txBody>
          <a:bodyPr/>
          <a:lstStyle/>
          <a:p>
            <a:r>
              <a:rPr lang="en-US" dirty="0"/>
              <a:t>Manatee Family </a:t>
            </a:r>
          </a:p>
        </p:txBody>
      </p:sp>
    </p:spTree>
    <p:extLst>
      <p:ext uri="{BB962C8B-B14F-4D97-AF65-F5344CB8AC3E}">
        <p14:creationId xmlns:p14="http://schemas.microsoft.com/office/powerpoint/2010/main" val="384256876"/>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TM03457444[[fn=Basis]]</Template>
  <TotalTime>1544</TotalTime>
  <Words>551</Words>
  <Application>Microsoft Office PowerPoint</Application>
  <PresentationFormat>Widescreen</PresentationFormat>
  <Paragraphs>26</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Corbel</vt:lpstr>
      <vt:lpstr>Basis</vt:lpstr>
      <vt:lpstr>Dealing with Disobedience</vt:lpstr>
      <vt:lpstr>Example Family</vt:lpstr>
      <vt:lpstr>Susie’s Thoughts</vt:lpstr>
      <vt:lpstr>The 8 C’s of Hosting</vt:lpstr>
      <vt:lpstr>Let all bitterness and wrath and anger and clamor and slander be put away from you, along with all malice. Be kind to one another, tenderhearted, forgiving one another, as God in Christ forgave you. - Ephesians 4:31-32</vt:lpstr>
      <vt:lpstr>How Should We React </vt:lpstr>
      <vt:lpstr>If You Need Extra Help</vt:lpstr>
      <vt:lpstr>Manatee Family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Health</dc:title>
  <dc:creator>Renee Ruediger</dc:creator>
  <cp:lastModifiedBy>Renee Ruediger</cp:lastModifiedBy>
  <cp:revision>38</cp:revision>
  <dcterms:created xsi:type="dcterms:W3CDTF">2024-10-10T17:06:21Z</dcterms:created>
  <dcterms:modified xsi:type="dcterms:W3CDTF">2025-03-07T16:46:02Z</dcterms:modified>
</cp:coreProperties>
</file>